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77" r:id="rId3"/>
    <p:sldId id="281" r:id="rId4"/>
    <p:sldId id="284" r:id="rId5"/>
    <p:sldId id="293" r:id="rId6"/>
    <p:sldId id="286" r:id="rId7"/>
    <p:sldId id="299" r:id="rId8"/>
    <p:sldId id="352" r:id="rId9"/>
    <p:sldId id="300" r:id="rId10"/>
    <p:sldId id="342" r:id="rId11"/>
    <p:sldId id="301" r:id="rId12"/>
    <p:sldId id="302" r:id="rId13"/>
    <p:sldId id="303" r:id="rId14"/>
    <p:sldId id="362" r:id="rId15"/>
    <p:sldId id="345" r:id="rId16"/>
    <p:sldId id="339" r:id="rId17"/>
    <p:sldId id="343" r:id="rId18"/>
    <p:sldId id="363" r:id="rId19"/>
    <p:sldId id="364" r:id="rId20"/>
    <p:sldId id="365" r:id="rId21"/>
    <p:sldId id="355" r:id="rId22"/>
    <p:sldId id="366" r:id="rId23"/>
    <p:sldId id="304" r:id="rId24"/>
    <p:sldId id="305" r:id="rId25"/>
    <p:sldId id="354" r:id="rId26"/>
    <p:sldId id="344" r:id="rId27"/>
    <p:sldId id="333" r:id="rId28"/>
    <p:sldId id="353" r:id="rId29"/>
    <p:sldId id="356" r:id="rId30"/>
    <p:sldId id="357" r:id="rId31"/>
    <p:sldId id="359" r:id="rId32"/>
    <p:sldId id="306" r:id="rId33"/>
    <p:sldId id="315" r:id="rId34"/>
    <p:sldId id="307" r:id="rId35"/>
    <p:sldId id="311" r:id="rId36"/>
    <p:sldId id="314" r:id="rId37"/>
    <p:sldId id="316" r:id="rId38"/>
    <p:sldId id="317" r:id="rId39"/>
    <p:sldId id="334" r:id="rId40"/>
    <p:sldId id="318" r:id="rId41"/>
    <p:sldId id="319" r:id="rId42"/>
    <p:sldId id="320" r:id="rId43"/>
    <p:sldId id="321" r:id="rId44"/>
    <p:sldId id="322" r:id="rId45"/>
    <p:sldId id="329" r:id="rId46"/>
    <p:sldId id="330" r:id="rId47"/>
    <p:sldId id="308" r:id="rId48"/>
    <p:sldId id="312" r:id="rId49"/>
    <p:sldId id="335" r:id="rId50"/>
    <p:sldId id="313" r:id="rId51"/>
    <p:sldId id="288" r:id="rId52"/>
    <p:sldId id="289" r:id="rId53"/>
    <p:sldId id="290" r:id="rId54"/>
    <p:sldId id="292" r:id="rId55"/>
    <p:sldId id="337" r:id="rId56"/>
    <p:sldId id="346" r:id="rId57"/>
    <p:sldId id="279" r:id="rId58"/>
    <p:sldId id="361" r:id="rId59"/>
    <p:sldId id="298" r:id="rId60"/>
    <p:sldId id="285" r:id="rId61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8000"/>
    <a:srgbClr val="990000"/>
    <a:srgbClr val="CC0000"/>
    <a:srgbClr val="FFFF00"/>
    <a:srgbClr val="FFCC00"/>
    <a:srgbClr val="3399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AE33B-CB90-47EF-3134-62D90BBA219B}" v="49" dt="2022-03-16T17:40:28.357"/>
    <p1510:client id="{1B7A568D-C122-7ECB-F878-E2CF2155EAA7}" v="551" dt="2022-09-12T16:26:31.570"/>
    <p1510:client id="{416681AD-810A-FCB4-327D-533EF86C039A}" v="23" dt="2022-09-07T16:28:35.696"/>
    <p1510:client id="{ABE2E864-C8C2-2210-CECB-B25219BB3212}" v="800" dt="2022-03-16T15:49:56.043"/>
    <p1510:client id="{DE74922B-7C16-397F-7CF9-908425045809}" v="1784" dt="2022-03-23T15:54:50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CAD42BF5-A4D2-42E6-BDEE-9FD226B9D8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098274EF-7774-4FD8-B97B-3B28E08CF92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C26F9CFA-D3FD-440E-91D1-CDD4B6EF97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D67A9BC3-B3F5-47F5-A11E-6C33AF56F9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id="{B7CA2BEB-A249-4FAE-9EDA-3F28D780C7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887" name="Rectangle 7">
            <a:extLst>
              <a:ext uri="{FF2B5EF4-FFF2-40B4-BE49-F238E27FC236}">
                <a16:creationId xmlns:a16="http://schemas.microsoft.com/office/drawing/2014/main" id="{77BE256C-764C-460A-AB94-8164455E8C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66F1D187-D230-4F07-A056-F8CC1FF295DF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71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32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64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839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5176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986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960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84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0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07096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0993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871CA5D-DDA0-4B86-B713-ED8C34B30F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>
            <a:extLst>
              <a:ext uri="{FF2B5EF4-FFF2-40B4-BE49-F238E27FC236}">
                <a16:creationId xmlns:a16="http://schemas.microsoft.com/office/drawing/2014/main" id="{09C48E30-988B-4D73-9B7A-845283DA95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65532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 b="0">
                <a:solidFill>
                  <a:schemeClr val="folHlink"/>
                </a:solidFill>
                <a:latin typeface="Garamond" pitchFamily="18" charset="0"/>
              </a:rPr>
              <a:t>pc2 itam 6-3-14</a:t>
            </a:r>
            <a:endParaRPr lang="es-ES" altLang="es-MX" sz="1600" b="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cholz_cabinet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en.wikipedia.org/wiki/Third_Merkel_cabine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4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4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5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5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5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5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5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7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6CBC107-191E-4A78-90B3-64B6ADE5D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746125"/>
            <a:ext cx="58674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6000" b="0" dirty="0">
                <a:latin typeface="Calibri"/>
                <a:cs typeface="Calibri"/>
              </a:rPr>
              <a:t>Clase 3</a:t>
            </a:r>
            <a:br>
              <a:rPr lang="es-MX" altLang="es-MX" sz="6000" b="0" dirty="0">
                <a:latin typeface="Calibri" panose="020F0502020204030204" pitchFamily="34" charset="0"/>
              </a:rPr>
            </a:br>
            <a:br>
              <a:rPr lang="es-MX" altLang="es-MX" sz="6000" b="0" dirty="0">
                <a:latin typeface="Calibri" panose="020F0502020204030204" pitchFamily="34" charset="0"/>
              </a:rPr>
            </a:br>
            <a:r>
              <a:rPr lang="es-MX" altLang="es-MX" sz="6000" b="0" dirty="0">
                <a:latin typeface="Calibri"/>
                <a:cs typeface="Calibri"/>
              </a:rPr>
              <a:t>Parlamentarismo</a:t>
            </a:r>
            <a:br>
              <a:rPr lang="es-MX" altLang="es-MX" sz="6000" b="0" dirty="0">
                <a:latin typeface="Calibri"/>
                <a:cs typeface="Calibri"/>
              </a:rPr>
            </a:br>
            <a:r>
              <a:rPr lang="es-MX" altLang="es-MX" sz="6000" b="0" dirty="0">
                <a:latin typeface="Calibri"/>
                <a:cs typeface="Calibri"/>
              </a:rPr>
              <a:t>multipartidista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6000" b="0" dirty="0">
                <a:latin typeface="Calibri"/>
                <a:cs typeface="Calibri"/>
              </a:rPr>
              <a:t>Alemania/Italia</a:t>
            </a:r>
            <a:endParaRPr lang="es-ES" altLang="es-MX" sz="6000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">
            <a:extLst>
              <a:ext uri="{FF2B5EF4-FFF2-40B4-BE49-F238E27FC236}">
                <a16:creationId xmlns:a16="http://schemas.microsoft.com/office/drawing/2014/main" id="{81E73E9F-2CE3-4AA4-ACC5-6EE7AABC0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0"/>
            <a:ext cx="7848600" cy="20510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Art. 67 “El Bundestag puede expresar su falta de confianza en el Canciller federal </a:t>
            </a: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sólo mediante elección de un sucesor</a:t>
            </a:r>
            <a:r>
              <a:rPr lang="es-MX" altLang="es-MX" sz="3200" b="0">
                <a:latin typeface="Calibri" panose="020F0502020204030204" pitchFamily="34" charset="0"/>
              </a:rPr>
              <a:t> por mayoría de sus miembros”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99683" name="Text Box 3">
            <a:extLst>
              <a:ext uri="{FF2B5EF4-FFF2-40B4-BE49-F238E27FC236}">
                <a16:creationId xmlns:a16="http://schemas.microsoft.com/office/drawing/2014/main" id="{85FBD17D-B838-46A6-91F2-0DF81343D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096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Sólo dos intentos de censura desde 1949: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7412" name="Text Box 5">
            <a:extLst>
              <a:ext uri="{FF2B5EF4-FFF2-40B4-BE49-F238E27FC236}">
                <a16:creationId xmlns:a16="http://schemas.microsoft.com/office/drawing/2014/main" id="{6E1098EB-DF96-4971-B15A-E014AF30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(2)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7413" name="Text Box 6">
            <a:extLst>
              <a:ext uri="{FF2B5EF4-FFF2-40B4-BE49-F238E27FC236}">
                <a16:creationId xmlns:a16="http://schemas.microsoft.com/office/drawing/2014/main" id="{83266759-9C70-45B9-B8F4-6D7CF61A4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El Canciller es responsable ante el </a:t>
            </a:r>
            <a:r>
              <a:rPr lang="es-MX" altLang="es-MX" sz="3200" b="0" dirty="0" err="1">
                <a:latin typeface="Calibri"/>
                <a:cs typeface="Calibri"/>
              </a:rPr>
              <a:t>Bundestag</a:t>
            </a:r>
            <a:r>
              <a:rPr lang="es-MX" altLang="es-MX" sz="3200" b="0" dirty="0">
                <a:latin typeface="Calibri"/>
                <a:cs typeface="Calibri"/>
              </a:rPr>
              <a:t>.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Usan el voto de censura </a:t>
            </a:r>
            <a:r>
              <a:rPr lang="es-MX" altLang="es-MX" sz="3200" dirty="0">
                <a:latin typeface="Calibri"/>
                <a:cs typeface="Calibri"/>
              </a:rPr>
              <a:t>constructivo</a:t>
            </a:r>
            <a:endParaRPr lang="es-ES" altLang="es-MX" sz="3200" i="1" dirty="0">
              <a:latin typeface="Calibri"/>
              <a:cs typeface="Calibri"/>
            </a:endParaRPr>
          </a:p>
        </p:txBody>
      </p:sp>
      <p:pic>
        <p:nvPicPr>
          <p:cNvPr id="162816" name="Picture 1024">
            <a:extLst>
              <a:ext uri="{FF2B5EF4-FFF2-40B4-BE49-F238E27FC236}">
                <a16:creationId xmlns:a16="http://schemas.microsoft.com/office/drawing/2014/main" id="{BE8FCAE1-92AB-4FF6-A6EF-2D2690C6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5373688"/>
            <a:ext cx="871855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nimBg="1" autoUpdateAnimBg="0"/>
      <p:bldP spid="19968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B7C12999-089F-438E-849F-E31E4496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(2)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0E225299-0BF1-4998-82DC-3B46632DF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Aprendieron lección de la Rep. de Weimar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grpSp>
        <p:nvGrpSpPr>
          <p:cNvPr id="18436" name="Group 14">
            <a:extLst>
              <a:ext uri="{FF2B5EF4-FFF2-40B4-BE49-F238E27FC236}">
                <a16:creationId xmlns:a16="http://schemas.microsoft.com/office/drawing/2014/main" id="{479FF1DC-A29D-4B87-ABA9-860447AF96AA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2819400"/>
            <a:ext cx="7945437" cy="1376363"/>
            <a:chOff x="419" y="2304"/>
            <a:chExt cx="5005" cy="867"/>
          </a:xfrm>
        </p:grpSpPr>
        <p:sp>
          <p:nvSpPr>
            <p:cNvPr id="18443" name="Line 4">
              <a:extLst>
                <a:ext uri="{FF2B5EF4-FFF2-40B4-BE49-F238E27FC236}">
                  <a16:creationId xmlns:a16="http://schemas.microsoft.com/office/drawing/2014/main" id="{0D60B4A6-99AB-434D-B21F-4247E537C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736"/>
              <a:ext cx="4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4" name="Text Box 5">
              <a:extLst>
                <a:ext uri="{FF2B5EF4-FFF2-40B4-BE49-F238E27FC236}">
                  <a16:creationId xmlns:a16="http://schemas.microsoft.com/office/drawing/2014/main" id="{F8446D7F-4852-455F-A546-C5214939E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" y="2867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b="0">
                  <a:latin typeface="Calibri" panose="020F0502020204030204" pitchFamily="34" charset="0"/>
                </a:rPr>
                <a:t>PC</a:t>
              </a:r>
              <a:endParaRPr lang="es-ES" altLang="es-MX" b="0">
                <a:latin typeface="Calibri" panose="020F0502020204030204" pitchFamily="34" charset="0"/>
              </a:endParaRPr>
            </a:p>
          </p:txBody>
        </p:sp>
        <p:sp>
          <p:nvSpPr>
            <p:cNvPr id="18445" name="Text Box 6">
              <a:extLst>
                <a:ext uri="{FF2B5EF4-FFF2-40B4-BE49-F238E27FC236}">
                  <a16:creationId xmlns:a16="http://schemas.microsoft.com/office/drawing/2014/main" id="{0885A9B6-07B0-4A3D-A078-70B1119B8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880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b="0">
                  <a:latin typeface="Calibri" panose="020F0502020204030204" pitchFamily="34" charset="0"/>
                </a:rPr>
                <a:t>Nazis</a:t>
              </a:r>
              <a:endParaRPr lang="es-ES" altLang="es-MX" b="0">
                <a:latin typeface="Calibri" panose="020F0502020204030204" pitchFamily="34" charset="0"/>
              </a:endParaRPr>
            </a:p>
          </p:txBody>
        </p:sp>
        <p:sp>
          <p:nvSpPr>
            <p:cNvPr id="18446" name="Line 7">
              <a:extLst>
                <a:ext uri="{FF2B5EF4-FFF2-40B4-BE49-F238E27FC236}">
                  <a16:creationId xmlns:a16="http://schemas.microsoft.com/office/drawing/2014/main" id="{8C214645-FEAA-4CCC-9F06-DAF5736F06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7" name="Line 8">
              <a:extLst>
                <a:ext uri="{FF2B5EF4-FFF2-40B4-BE49-F238E27FC236}">
                  <a16:creationId xmlns:a16="http://schemas.microsoft.com/office/drawing/2014/main" id="{C7C3C8E8-9C20-42D2-A43D-2D15B4720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8" name="Line 9">
              <a:extLst>
                <a:ext uri="{FF2B5EF4-FFF2-40B4-BE49-F238E27FC236}">
                  <a16:creationId xmlns:a16="http://schemas.microsoft.com/office/drawing/2014/main" id="{58A87F7C-F571-4296-B9D5-F7735BB64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9" name="Text Box 10">
              <a:extLst>
                <a:ext uri="{FF2B5EF4-FFF2-40B4-BE49-F238E27FC236}">
                  <a16:creationId xmlns:a16="http://schemas.microsoft.com/office/drawing/2014/main" id="{E8B29243-34D4-4F85-B63D-82F736135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867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SPD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0" name="Text Box 11">
              <a:extLst>
                <a:ext uri="{FF2B5EF4-FFF2-40B4-BE49-F238E27FC236}">
                  <a16:creationId xmlns:a16="http://schemas.microsoft.com/office/drawing/2014/main" id="{A2941217-CC3D-441B-9CF9-D14FDA441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" y="2880"/>
              <a:ext cx="8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Zentrum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1" name="Text Box 12">
              <a:extLst>
                <a:ext uri="{FF2B5EF4-FFF2-40B4-BE49-F238E27FC236}">
                  <a16:creationId xmlns:a16="http://schemas.microsoft.com/office/drawing/2014/main" id="{ADF38CCD-DE04-4697-BDAC-610B9FAC7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6" y="288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NVP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2" name="Text Box 13">
              <a:extLst>
                <a:ext uri="{FF2B5EF4-FFF2-40B4-BE49-F238E27FC236}">
                  <a16:creationId xmlns:a16="http://schemas.microsoft.com/office/drawing/2014/main" id="{93351512-26FD-4CB8-A81A-9465DB85A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" y="2304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gob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18437" name="Text Box 15">
            <a:extLst>
              <a:ext uri="{FF2B5EF4-FFF2-40B4-BE49-F238E27FC236}">
                <a16:creationId xmlns:a16="http://schemas.microsoft.com/office/drawing/2014/main" id="{B5E12BFC-597F-48DB-935E-3D023F4AF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95800"/>
            <a:ext cx="83820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(1) Extremos unían votos para censurar al gob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 (fin: desestabilización para tomar el poder)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8438" name="Text Box 16">
            <a:extLst>
              <a:ext uri="{FF2B5EF4-FFF2-40B4-BE49-F238E27FC236}">
                <a16:creationId xmlns:a16="http://schemas.microsoft.com/office/drawing/2014/main" id="{800108D0-34CB-472A-A7FF-33D0AE342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41963"/>
            <a:ext cx="83820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(2) Nunca lo habrían logrado si antes hubiesen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  tenido que decidir entre SPD o NVP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pic>
        <p:nvPicPr>
          <p:cNvPr id="18439" name="Picture 17">
            <a:extLst>
              <a:ext uri="{FF2B5EF4-FFF2-40B4-BE49-F238E27FC236}">
                <a16:creationId xmlns:a16="http://schemas.microsoft.com/office/drawing/2014/main" id="{C616A7CD-9F56-4122-807A-B854A497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2971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9">
            <a:extLst>
              <a:ext uri="{FF2B5EF4-FFF2-40B4-BE49-F238E27FC236}">
                <a16:creationId xmlns:a16="http://schemas.microsoft.com/office/drawing/2014/main" id="{06056B13-AE91-4598-963E-03896688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514600"/>
            <a:ext cx="8477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0">
            <a:extLst>
              <a:ext uri="{FF2B5EF4-FFF2-40B4-BE49-F238E27FC236}">
                <a16:creationId xmlns:a16="http://schemas.microsoft.com/office/drawing/2014/main" id="{077CA5A3-6415-44C8-A506-982D57EC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5" y="2606675"/>
            <a:ext cx="7651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1">
            <a:extLst>
              <a:ext uri="{FF2B5EF4-FFF2-40B4-BE49-F238E27FC236}">
                <a16:creationId xmlns:a16="http://schemas.microsoft.com/office/drawing/2014/main" id="{4FD003D4-7074-41FA-B1A7-BBE4F0593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463800"/>
            <a:ext cx="663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>
            <a:extLst>
              <a:ext uri="{FF2B5EF4-FFF2-40B4-BE49-F238E27FC236}">
                <a16:creationId xmlns:a16="http://schemas.microsoft.com/office/drawing/2014/main" id="{F39393FC-1BAD-4E60-B7D9-0BE8C928C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(3)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9459" name="Text Box 18">
            <a:extLst>
              <a:ext uri="{FF2B5EF4-FFF2-40B4-BE49-F238E27FC236}">
                <a16:creationId xmlns:a16="http://schemas.microsoft.com/office/drawing/2014/main" id="{D12290D7-8B51-4B20-A020-3796EB251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684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En sept. 2005 cambió gobierno sin censura: Canciller convocó a una elección anticipada tras derrotas estrepitosas de su partido en elecciones estatales)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9460" name="Text Box 19">
            <a:extLst>
              <a:ext uri="{FF2B5EF4-FFF2-40B4-BE49-F238E27FC236}">
                <a16:creationId xmlns:a16="http://schemas.microsoft.com/office/drawing/2014/main" id="{3235DA0B-C594-4DF8-A382-180D3DB26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38688"/>
            <a:ext cx="859331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En sept. 2021 terminó el mandato constitucional -&gt; elección general (Merkel se retiró) 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Social Democracia y Verdes </a:t>
            </a:r>
          </a:p>
        </p:txBody>
      </p:sp>
      <p:pic>
        <p:nvPicPr>
          <p:cNvPr id="19461" name="Picture 6" descr="http://upload.wikimedia.org/wikipedia/commons/thumb/c/c0/2005_nordrhein_landtag_result.svg/320px-2005_nordrhein_landtag_result.svg.png">
            <a:extLst>
              <a:ext uri="{FF2B5EF4-FFF2-40B4-BE49-F238E27FC236}">
                <a16:creationId xmlns:a16="http://schemas.microsoft.com/office/drawing/2014/main" id="{8EEE891D-1B3F-49BF-A12E-5700C10F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781300"/>
            <a:ext cx="3048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16F92E69-82F6-47DC-854A-423B02FF4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(4)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DF6266ED-9B0E-49B3-9294-AA9423777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Gabinete: el canciller tiene control sobre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nombramientos y destituciones ¿límites?</a:t>
            </a:r>
            <a:endParaRPr lang="es-ES" altLang="es-MX" sz="3200" b="0" i="1" dirty="0">
              <a:latin typeface="Calibri" panose="020F0502020204030204" pitchFamily="34" charset="0"/>
            </a:endParaRP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9F48B0BC-3E77-4CE2-A01D-71B82E968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68" y="3853731"/>
            <a:ext cx="8330842" cy="1077218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Los partidos se distribuyen las carteras ministeriales     </a:t>
            </a:r>
            <a:r>
              <a:rPr lang="es-ES" sz="3200" b="0" i="1" dirty="0">
                <a:latin typeface="Calibri"/>
                <a:cs typeface="Calibri"/>
                <a:hlinkClick r:id="rId2"/>
              </a:rPr>
              <a:t>Sholtz cabinet</a:t>
            </a:r>
            <a:endParaRPr lang="es-ES">
              <a:cs typeface="Times New Roman"/>
            </a:endParaRP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D4675524-4AE5-40E3-AC5D-BB2B0B010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468563"/>
            <a:ext cx="8382000" cy="58477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Desde 2021 gobierna alianza SPD/Verdes/FDP</a:t>
            </a:r>
            <a:endParaRPr lang="es-ES" altLang="es-MX" sz="3200" b="0" i="1" dirty="0">
              <a:latin typeface="Calibri"/>
              <a:cs typeface="Calibri"/>
            </a:endParaRP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134A8A29-B663-49CE-B952-FE494FC43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49261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CDU/CSU: Originalmente católico, luego cristiano (K. Adenauer)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utoUpdateAnimBg="0"/>
      <p:bldP spid="101382" grpId="0" animBg="1" autoUpdateAnimBg="0"/>
      <p:bldP spid="10138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Un grupo de personas con traje formal caminando por la calle&#10;&#10;Descripción generada automáticamente">
            <a:extLst>
              <a:ext uri="{FF2B5EF4-FFF2-40B4-BE49-F238E27FC236}">
                <a16:creationId xmlns:a16="http://schemas.microsoft.com/office/drawing/2014/main" id="{13187CE2-4C36-4B8A-9259-ADD72ED6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9" y="3666457"/>
            <a:ext cx="4401238" cy="292929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C21B26F3-0EB0-4364-9DD1-701B6C4F0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90" y="1658957"/>
            <a:ext cx="584261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SPD</a:t>
            </a:r>
            <a:r>
              <a:rPr lang="es-MX" altLang="es-MX" sz="3200" b="0" dirty="0">
                <a:latin typeface="Calibri"/>
                <a:cs typeface="Calibri"/>
              </a:rPr>
              <a:t>: Canciller + 7 ministros (47%)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dirty="0">
                <a:solidFill>
                  <a:srgbClr val="FFC000"/>
                </a:solidFill>
                <a:latin typeface="Calibri"/>
                <a:cs typeface="Calibri"/>
              </a:rPr>
              <a:t>FDP</a:t>
            </a:r>
            <a:r>
              <a:rPr lang="es-MX" altLang="es-MX" sz="3200" b="0" dirty="0">
                <a:latin typeface="Calibri"/>
                <a:cs typeface="Calibri"/>
              </a:rPr>
              <a:t>: Finanzas + 3 ministros (24%)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dirty="0" err="1">
                <a:solidFill>
                  <a:srgbClr val="008000"/>
                </a:solidFill>
                <a:latin typeface="Calibri"/>
                <a:cs typeface="Calibri"/>
              </a:rPr>
              <a:t>Grüne</a:t>
            </a:r>
            <a:r>
              <a:rPr lang="es-MX" altLang="es-MX" sz="3200" b="0" dirty="0">
                <a:latin typeface="Calibri"/>
                <a:cs typeface="Calibri"/>
              </a:rPr>
              <a:t>: RREE + 3 ministros (29%)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619FEB66-4198-4E9D-AB50-E8AD5B8BB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501" y="1161730"/>
            <a:ext cx="2642214" cy="207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b="0" dirty="0">
                <a:latin typeface="Calibri"/>
                <a:cs typeface="Calibri"/>
              </a:rPr>
              <a:t>         escaños</a:t>
            </a:r>
            <a:br>
              <a:rPr lang="es-MX" altLang="es-MX" sz="3200" b="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s-MX" altLang="es-MX" sz="3200" b="0" dirty="0">
                <a:solidFill>
                  <a:srgbClr val="000000"/>
                </a:solidFill>
                <a:latin typeface="Calibri"/>
                <a:cs typeface="Calibri"/>
              </a:rPr>
              <a:t>-&gt; 206</a:t>
            </a:r>
            <a:r>
              <a:rPr lang="es-MX" altLang="es-MX" sz="3200" b="0" dirty="0">
                <a:latin typeface="Calibri"/>
                <a:cs typeface="Calibri"/>
              </a:rPr>
              <a:t> (51%)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-&gt;   92 (23%)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-&gt; 118 (26%)</a:t>
            </a:r>
            <a:endParaRPr lang="es-MX" dirty="0">
              <a:cs typeface="Times New Roman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B18B2471-D971-B542-07DB-C24D88F6F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Gobierno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Scholtz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(2021-2025)</a:t>
            </a:r>
            <a:endParaRPr lang="es-ES" altLang="es-MX" sz="3200" b="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3D9C4FBF-8585-55EA-C3FA-7E633DDF5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797" y="4231912"/>
            <a:ext cx="298924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000" b="0" dirty="0">
                <a:latin typeface="Calibri"/>
                <a:cs typeface="Calibri"/>
              </a:rPr>
              <a:t>Diciembre de 2021: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 err="1">
                <a:latin typeface="Calibri"/>
                <a:cs typeface="Calibri"/>
              </a:rPr>
              <a:t>Annalena</a:t>
            </a:r>
            <a:r>
              <a:rPr lang="es-MX" altLang="es-MX" sz="2000" b="0" dirty="0">
                <a:latin typeface="Calibri"/>
                <a:cs typeface="Calibri"/>
              </a:rPr>
              <a:t> </a:t>
            </a:r>
            <a:r>
              <a:rPr lang="es-MX" altLang="es-MX" sz="2000" b="0" dirty="0" err="1">
                <a:latin typeface="Calibri"/>
                <a:cs typeface="Calibri"/>
              </a:rPr>
              <a:t>Baerbock</a:t>
            </a:r>
            <a:r>
              <a:rPr lang="es-MX" altLang="es-MX" sz="2000" b="0" dirty="0">
                <a:latin typeface="Calibri"/>
                <a:cs typeface="Calibri"/>
              </a:rPr>
              <a:t> (G), 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Robert </a:t>
            </a:r>
            <a:r>
              <a:rPr lang="es-MX" altLang="es-MX" sz="2000" b="0" dirty="0" err="1">
                <a:latin typeface="Calibri"/>
                <a:cs typeface="Calibri"/>
              </a:rPr>
              <a:t>Habeck</a:t>
            </a:r>
            <a:r>
              <a:rPr lang="es-MX" altLang="es-MX" sz="2000" b="0" dirty="0">
                <a:latin typeface="Calibri"/>
                <a:cs typeface="Calibri"/>
              </a:rPr>
              <a:t> (G), 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Olaf </a:t>
            </a:r>
            <a:r>
              <a:rPr lang="es-MX" altLang="es-MX" sz="2000" b="0" dirty="0" err="1">
                <a:latin typeface="Calibri"/>
                <a:cs typeface="Calibri"/>
              </a:rPr>
              <a:t>Scholtz</a:t>
            </a:r>
            <a:r>
              <a:rPr lang="es-MX" altLang="es-MX" sz="2000" b="0" dirty="0">
                <a:latin typeface="Calibri"/>
                <a:cs typeface="Calibri"/>
              </a:rPr>
              <a:t> (CDU) y 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Christian Lindner (FDP)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sz="2000" b="0" dirty="0">
                <a:latin typeface="Calibri"/>
                <a:cs typeface="Calibri"/>
              </a:rPr>
              <a:t>durante la negociación del programa de gobierno</a:t>
            </a:r>
            <a:endParaRPr lang="es-MX" altLang="es-MX" sz="20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416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>
            <a:extLst>
              <a:ext uri="{FF2B5EF4-FFF2-40B4-BE49-F238E27FC236}">
                <a16:creationId xmlns:a16="http://schemas.microsoft.com/office/drawing/2014/main" id="{1452029C-F299-41DF-890C-6F2F2FE5D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68413"/>
            <a:ext cx="4262438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CDU 7 (41)    255 (51)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CSU 4  (24)      56 (11)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SDP 6   (35)    193 (38)</a:t>
            </a:r>
            <a:br>
              <a:rPr lang="es-MX" altLang="es-MX" sz="3200" b="0">
                <a:latin typeface="Calibri" panose="020F0502020204030204" pitchFamily="34" charset="0"/>
              </a:rPr>
            </a:b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1400" b="0">
                <a:latin typeface="Calibri" panose="020F0502020204030204" pitchFamily="34" charset="0"/>
                <a:hlinkClick r:id="rId2"/>
              </a:rPr>
              <a:t>https://en.wikipedia.org/wiki/Third_Merkel_cabinet</a:t>
            </a:r>
            <a:r>
              <a:rPr lang="es-MX" altLang="es-MX" sz="1400" b="0">
                <a:latin typeface="Calibri" panose="020F0502020204030204" pitchFamily="34" charset="0"/>
              </a:rPr>
              <a:t> </a:t>
            </a:r>
            <a:endParaRPr lang="es-ES" altLang="es-MX" sz="1400" b="0" i="1">
              <a:latin typeface="Calibri" panose="020F0502020204030204" pitchFamily="34" charset="0"/>
            </a:endParaRPr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97F0F1BF-0AD2-43C6-B383-366A7F6A9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146" y="304800"/>
            <a:ext cx="3471155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Ley de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Gamson</a:t>
            </a:r>
            <a:endParaRPr lang="es-ES" altLang="es-MX" sz="3200" b="0" dirty="0" err="1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23556" name="Picture 8" descr="Distribution of seats in the 18th german Bundestag">
            <a:extLst>
              <a:ext uri="{FF2B5EF4-FFF2-40B4-BE49-F238E27FC236}">
                <a16:creationId xmlns:a16="http://schemas.microsoft.com/office/drawing/2014/main" id="{43001E91-C64F-4082-A210-E947B8C78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268413"/>
            <a:ext cx="39306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1092">
            <a:extLst>
              <a:ext uri="{FF2B5EF4-FFF2-40B4-BE49-F238E27FC236}">
                <a16:creationId xmlns:a16="http://schemas.microsoft.com/office/drawing/2014/main" id="{09E84673-E9D8-4E0C-A910-A53CF8B3A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56013"/>
            <a:ext cx="8382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sz="2800" b="0" dirty="0">
                <a:latin typeface="Calibri"/>
                <a:cs typeface="Calibri"/>
              </a:rPr>
              <a:t>Regularidad empírica</a:t>
            </a:r>
            <a:br>
              <a:rPr lang="es-MX" sz="2800" b="0" dirty="0">
                <a:latin typeface="Calibri"/>
                <a:cs typeface="Calibri"/>
              </a:rPr>
            </a:br>
            <a:r>
              <a:rPr lang="es-MX" altLang="es-MX" sz="2800" b="0" dirty="0">
                <a:latin typeface="Calibri"/>
                <a:cs typeface="Calibri"/>
              </a:rPr>
              <a:t>En la distribución de carteras, cada partido en el gobierno obtiene en proporción a su contribución</a:t>
            </a:r>
            <a:endParaRPr lang="es-ES" dirty="0"/>
          </a:p>
        </p:txBody>
      </p:sp>
      <p:sp>
        <p:nvSpPr>
          <p:cNvPr id="10" name="Text Box 1094">
            <a:extLst>
              <a:ext uri="{FF2B5EF4-FFF2-40B4-BE49-F238E27FC236}">
                <a16:creationId xmlns:a16="http://schemas.microsoft.com/office/drawing/2014/main" id="{568B55B1-3CB9-46C9-A316-0CE4CBF07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 dirty="0">
                <a:latin typeface="Calibri"/>
                <a:cs typeface="Calibri"/>
              </a:rPr>
              <a:t>¿Por qué pivotes no piden/obtienen más? </a:t>
            </a:r>
            <a:br>
              <a:rPr lang="es-MX" altLang="es-MX" sz="2800" b="0" dirty="0">
                <a:latin typeface="Calibri" panose="020F0502020204030204" pitchFamily="34" charset="0"/>
              </a:rPr>
            </a:br>
            <a:r>
              <a:rPr lang="es-MX" altLang="es-MX" sz="2800" b="0" dirty="0">
                <a:latin typeface="Calibri"/>
                <a:cs typeface="Calibri"/>
              </a:rPr>
              <a:t>¿Proponente obtiene ventaja?</a:t>
            </a:r>
            <a:endParaRPr lang="es-ES" altLang="es-MX" sz="2800" b="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091">
            <a:extLst>
              <a:ext uri="{FF2B5EF4-FFF2-40B4-BE49-F238E27FC236}">
                <a16:creationId xmlns:a16="http://schemas.microsoft.com/office/drawing/2014/main" id="{0461C697-7838-4409-BA90-C2901D8F4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Coaliciones recientes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B462DE77-0F28-4060-8DFE-D91287E2D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38313"/>
            <a:ext cx="7854950" cy="3539430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Años          partidos		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2002-05	</a:t>
            </a:r>
            <a:r>
              <a:rPr lang="es-MX" altLang="es-MX" sz="3200" b="0" dirty="0">
                <a:solidFill>
                  <a:srgbClr val="FF0000"/>
                </a:solidFill>
                <a:latin typeface="Calibri"/>
                <a:cs typeface="Calibri"/>
              </a:rPr>
              <a:t>SPD</a:t>
            </a:r>
            <a:r>
              <a:rPr lang="es-MX" altLang="es-MX" sz="3200" b="0" dirty="0">
                <a:latin typeface="Calibri"/>
                <a:cs typeface="Calibri"/>
              </a:rPr>
              <a:t>/</a:t>
            </a:r>
            <a:r>
              <a:rPr lang="es-MX" altLang="es-MX" sz="3200" b="0" dirty="0" err="1">
                <a:solidFill>
                  <a:srgbClr val="00B050"/>
                </a:solidFill>
                <a:latin typeface="Calibri"/>
                <a:cs typeface="Calibri"/>
              </a:rPr>
              <a:t>Grüne</a:t>
            </a:r>
            <a:r>
              <a:rPr lang="es-MX" altLang="es-MX" sz="3200" b="0" dirty="0">
                <a:solidFill>
                  <a:srgbClr val="00B050"/>
                </a:solidFill>
                <a:latin typeface="Calibri"/>
                <a:cs typeface="Calibri"/>
              </a:rPr>
              <a:t>	</a:t>
            </a:r>
            <a:r>
              <a:rPr lang="es-MX" altLang="es-MX" sz="3200" b="0" dirty="0">
                <a:latin typeface="Calibri"/>
                <a:cs typeface="Calibri"/>
              </a:rPr>
              <a:t>(novedad)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2005-09	</a:t>
            </a:r>
            <a:r>
              <a:rPr lang="es-MX" altLang="es-MX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Gran coalición</a:t>
            </a:r>
            <a:r>
              <a:rPr lang="es-MX" altLang="es-MX" sz="3200" b="0" dirty="0">
                <a:latin typeface="Calibri"/>
                <a:cs typeface="Calibri"/>
              </a:rPr>
              <a:t>	(anómala)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2009-13	CDU-CSU/</a:t>
            </a:r>
            <a:r>
              <a:rPr lang="es-MX" altLang="es-MX" sz="3200" b="0" dirty="0">
                <a:solidFill>
                  <a:srgbClr val="FFC000"/>
                </a:solidFill>
                <a:latin typeface="Calibri"/>
                <a:cs typeface="Calibri"/>
              </a:rPr>
              <a:t>FDP</a:t>
            </a:r>
            <a:r>
              <a:rPr lang="es-MX" altLang="es-MX" sz="3200" b="0" dirty="0">
                <a:latin typeface="Calibri"/>
                <a:cs typeface="Calibri"/>
              </a:rPr>
              <a:t>	(estándar)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2013-17	</a:t>
            </a:r>
            <a:r>
              <a:rPr lang="es-MX" altLang="es-MX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Gran coalición</a:t>
            </a:r>
            <a:r>
              <a:rPr lang="es-MX" altLang="es-MX" sz="3200" b="0" dirty="0">
                <a:latin typeface="Calibri"/>
                <a:cs typeface="Calibri"/>
              </a:rPr>
              <a:t>	(anómala)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2017-21 </a:t>
            </a:r>
            <a:r>
              <a:rPr lang="es-MX" altLang="es-MX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Gran coalición</a:t>
            </a:r>
            <a:r>
              <a:rPr lang="es-MX" altLang="es-MX" sz="3200" b="0" dirty="0">
                <a:latin typeface="Calibri"/>
                <a:cs typeface="Calibri"/>
              </a:rPr>
              <a:t>	(anómala)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2021-?    </a:t>
            </a:r>
            <a:r>
              <a:rPr lang="es-MX" altLang="es-MX" sz="3200" b="0" dirty="0">
                <a:solidFill>
                  <a:srgbClr val="FF0066"/>
                </a:solidFill>
                <a:latin typeface="Calibri"/>
                <a:cs typeface="Calibri"/>
              </a:rPr>
              <a:t>SPD</a:t>
            </a:r>
            <a:r>
              <a:rPr lang="es-MX" altLang="es-MX" sz="3200" b="0" dirty="0">
                <a:latin typeface="Calibri"/>
                <a:cs typeface="Calibri"/>
              </a:rPr>
              <a:t>/</a:t>
            </a:r>
            <a:r>
              <a:rPr lang="es-MX" altLang="es-MX" sz="3200" b="0" dirty="0">
                <a:solidFill>
                  <a:srgbClr val="FFC000"/>
                </a:solidFill>
                <a:latin typeface="Calibri"/>
                <a:cs typeface="Calibri"/>
              </a:rPr>
              <a:t>FDP</a:t>
            </a:r>
            <a:r>
              <a:rPr lang="es-MX" sz="3200" b="0" dirty="0">
                <a:latin typeface="Calibri"/>
                <a:cs typeface="Calibri"/>
              </a:rPr>
              <a:t>/</a:t>
            </a:r>
            <a:r>
              <a:rPr lang="es-MX" sz="3200" b="0" dirty="0" err="1">
                <a:solidFill>
                  <a:srgbClr val="00B050"/>
                </a:solidFill>
                <a:latin typeface="Calibri"/>
                <a:cs typeface="Calibri"/>
              </a:rPr>
              <a:t>Grüne</a:t>
            </a:r>
            <a:r>
              <a:rPr lang="es-MX" altLang="es-MX" sz="3200" b="0" dirty="0">
                <a:solidFill>
                  <a:srgbClr val="FFC000"/>
                </a:solidFill>
                <a:latin typeface="Calibri"/>
                <a:cs typeface="Calibri"/>
              </a:rPr>
              <a:t>     </a:t>
            </a:r>
            <a:r>
              <a:rPr lang="es-MX" altLang="es-MX" sz="3200" b="0" dirty="0">
                <a:latin typeface="Calibri"/>
                <a:cs typeface="Calibri"/>
              </a:rPr>
              <a:t>(novedad)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3ABC2F11-6DB7-46AF-8314-AFADBCB2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20775"/>
            <a:ext cx="6248400" cy="52800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2">
            <a:extLst>
              <a:ext uri="{FF2B5EF4-FFF2-40B4-BE49-F238E27FC236}">
                <a16:creationId xmlns:a16="http://schemas.microsoft.com/office/drawing/2014/main" id="{A683EC5F-1201-49E5-9A5D-D20EA111F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Aliarse no es todo miel sobre hojuelas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El legado de Angela Merkel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502185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16 años en el poder, tres </a:t>
            </a:r>
            <a:r>
              <a:rPr lang="es-MX" altLang="es-MX" sz="3200" b="0" i="1" dirty="0" err="1">
                <a:latin typeface="Calibri"/>
                <a:cs typeface="Calibri"/>
              </a:rPr>
              <a:t>grand</a:t>
            </a:r>
            <a:r>
              <a:rPr lang="es-MX" altLang="es-MX" sz="3200" b="0" i="1" dirty="0"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latin typeface="Calibri"/>
                <a:cs typeface="Calibri"/>
              </a:rPr>
              <a:t>coalitions</a:t>
            </a:r>
            <a:r>
              <a:rPr lang="es-MX" altLang="es-MX" sz="3200" b="0" dirty="0">
                <a:latin typeface="Calibri"/>
                <a:cs typeface="Calibri"/>
              </a:rPr>
              <a:t>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 err="1">
                <a:latin typeface="Calibri"/>
                <a:cs typeface="Calibri"/>
              </a:rPr>
              <a:t>Dem.Cris</a:t>
            </a:r>
            <a:r>
              <a:rPr lang="es-MX" altLang="es-MX" sz="3200" b="0" dirty="0">
                <a:latin typeface="Calibri"/>
                <a:cs typeface="Calibri"/>
              </a:rPr>
              <a:t> + </a:t>
            </a:r>
            <a:r>
              <a:rPr lang="es-MX" altLang="es-MX" sz="3200" b="0" dirty="0" err="1">
                <a:latin typeface="Calibri"/>
                <a:cs typeface="Calibri"/>
              </a:rPr>
              <a:t>Soc.Dem</a:t>
            </a:r>
            <a:endParaRPr lang="es-MX" altLang="es-MX" sz="3200" b="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6" descr="Escala de tiempo&#10;&#10;Descripción generada automáticamente">
            <a:extLst>
              <a:ext uri="{FF2B5EF4-FFF2-40B4-BE49-F238E27FC236}">
                <a16:creationId xmlns:a16="http://schemas.microsoft.com/office/drawing/2014/main" id="{EA50C8E6-F328-BFF9-E079-78B607E94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12" y="1228381"/>
            <a:ext cx="3424629" cy="516140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2BE7BE-4D56-0253-CBF9-66AA4E3AE8DF}"/>
              </a:ext>
            </a:extLst>
          </p:cNvPr>
          <p:cNvSpPr txBox="1"/>
          <p:nvPr/>
        </p:nvSpPr>
        <p:spPr>
          <a:xfrm>
            <a:off x="6147412" y="636774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latin typeface="Calibri"/>
                <a:cs typeface="Times New Roman"/>
              </a:rPr>
              <a:t>De </a:t>
            </a:r>
            <a:r>
              <a:rPr lang="en-US" b="0" dirty="0" err="1">
                <a:latin typeface="Calibri"/>
                <a:cs typeface="Times New Roman"/>
              </a:rPr>
              <a:t>wikipedia</a:t>
            </a:r>
            <a:endParaRPr lang="en-US" b="0" dirty="0">
              <a:latin typeface="Calibri"/>
              <a:cs typeface="Times New Roman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0AC50A87-C3C2-8BFC-C0E2-AFA2765A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817" y="3124200"/>
            <a:ext cx="5021856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Escala económica + aislacionismo USA = ¿Líder del Mundo Libre?</a:t>
            </a:r>
          </a:p>
          <a:p>
            <a:pPr algn="l"/>
            <a:endParaRPr lang="es-MX" sz="3200" b="0" dirty="0">
              <a:latin typeface="Calibri"/>
              <a:cs typeface="Calibri"/>
            </a:endParaRPr>
          </a:p>
          <a:p>
            <a:pPr algn="l"/>
            <a:r>
              <a:rPr lang="es-MX" sz="3200" b="0" dirty="0">
                <a:latin typeface="Calibri"/>
                <a:cs typeface="Calibri"/>
              </a:rPr>
              <a:t>Saco le quedó grande</a:t>
            </a:r>
          </a:p>
        </p:txBody>
      </p:sp>
    </p:spTree>
    <p:extLst>
      <p:ext uri="{BB962C8B-B14F-4D97-AF65-F5344CB8AC3E}">
        <p14:creationId xmlns:p14="http://schemas.microsoft.com/office/powerpoint/2010/main" val="39892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Falta de liderazgo de Merkel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15899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 eaLnBrk="1" hangingPunct="1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Crisis del euro 2008 -&gt; euroescepticismo 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Mantuvo el pacifismo alemán</a:t>
            </a:r>
            <a:endParaRPr lang="es-MX" dirty="0"/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Fin a energía nuclear, lentitud energías limpias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 err="1">
                <a:latin typeface="Calibri"/>
                <a:cs typeface="Calibri"/>
              </a:rPr>
              <a:t>NordStream</a:t>
            </a:r>
            <a:r>
              <a:rPr lang="es-MX" altLang="es-MX" sz="3200" b="0" dirty="0">
                <a:latin typeface="Calibri"/>
                <a:cs typeface="Calibri"/>
              </a:rPr>
              <a:t> II -&gt; dependencia 50%+ de gas ruso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Dio alas a Putin (</a:t>
            </a:r>
            <a:r>
              <a:rPr lang="es-MX" altLang="es-MX" sz="3200" b="0" i="1" dirty="0" err="1">
                <a:latin typeface="Calibri"/>
                <a:cs typeface="Calibri"/>
              </a:rPr>
              <a:t>Ostpolitik</a:t>
            </a:r>
            <a:r>
              <a:rPr lang="es-MX" altLang="es-MX" sz="3200" b="0" dirty="0">
                <a:latin typeface="Calibri"/>
                <a:cs typeface="Calibri"/>
              </a:rPr>
              <a:t>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endParaRPr lang="es-MX" altLang="es-MX" sz="32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1021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521F9DC4-57E6-4956-BC0B-E47017377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República Federal Alemana (RFA)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32D13897-B293-4232-89BA-FFF9E531D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95400"/>
            <a:ext cx="780732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Más poblada de Europa (83M hab.)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4</a:t>
            </a:r>
            <a:r>
              <a:rPr lang="es-MX" altLang="es-MX" sz="3200" b="0" u="sng" baseline="30000" dirty="0">
                <a:latin typeface="Calibri"/>
                <a:cs typeface="Calibri"/>
              </a:rPr>
              <a:t>a</a:t>
            </a:r>
            <a:r>
              <a:rPr lang="es-MX" altLang="es-MX" sz="3200" b="0" dirty="0">
                <a:latin typeface="Calibri"/>
                <a:cs typeface="Calibri"/>
              </a:rPr>
              <a:t> eco. mundial, </a:t>
            </a:r>
            <a:r>
              <a:rPr lang="es-MX" altLang="es-MX" sz="3200" b="0" dirty="0" err="1">
                <a:latin typeface="Calibri"/>
                <a:cs typeface="Calibri"/>
              </a:rPr>
              <a:t>contracíclica</a:t>
            </a:r>
            <a:r>
              <a:rPr lang="es-MX" altLang="es-MX" sz="3200" b="0" dirty="0">
                <a:latin typeface="Calibri"/>
                <a:cs typeface="Calibri"/>
              </a:rPr>
              <a:t> 1990s-2010s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Nación "nueva", líder titubeante de Europa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pic>
        <p:nvPicPr>
          <p:cNvPr id="3076" name="Picture 8">
            <a:extLst>
              <a:ext uri="{FF2B5EF4-FFF2-40B4-BE49-F238E27FC236}">
                <a16:creationId xmlns:a16="http://schemas.microsoft.com/office/drawing/2014/main" id="{539077BA-2854-4A63-BEC7-4F3F270B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5350"/>
            <a:ext cx="526415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El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Zeitenwende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de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Scholtz</a:t>
            </a:r>
            <a:endParaRPr lang="es-ES" dirty="0" err="1">
              <a:solidFill>
                <a:schemeClr val="tx2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15899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Presupuesto 2022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100MM euros para fuerzas armadas</a:t>
            </a:r>
            <a:endParaRPr lang="es-MX" dirty="0"/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Cumplir de meta (OTAN) </a:t>
            </a:r>
            <a:r>
              <a:rPr lang="es-MX" sz="3200" b="0" dirty="0">
                <a:latin typeface="Calibri"/>
                <a:cs typeface="Calibri"/>
              </a:rPr>
              <a:t>defensa =</a:t>
            </a:r>
            <a:r>
              <a:rPr lang="es-MX" altLang="es-MX" sz="3200" b="0" dirty="0">
                <a:latin typeface="Calibri"/>
                <a:cs typeface="Calibri"/>
              </a:rPr>
              <a:t>2% PNB</a:t>
            </a:r>
          </a:p>
          <a:p>
            <a:pPr marL="1200150" lvl="1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i="1" dirty="0" err="1">
                <a:latin typeface="Calibri"/>
                <a:cs typeface="Calibri"/>
              </a:rPr>
              <a:t>Sunset</a:t>
            </a:r>
            <a:r>
              <a:rPr lang="es-MX" altLang="es-MX" sz="3200" b="0" i="1" dirty="0"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latin typeface="Calibri"/>
                <a:cs typeface="Calibri"/>
              </a:rPr>
              <a:t>clause</a:t>
            </a:r>
            <a:r>
              <a:rPr lang="es-MX" altLang="es-MX" sz="3200" b="0" dirty="0">
                <a:latin typeface="Calibri"/>
                <a:cs typeface="Calibri"/>
              </a:rPr>
              <a:t> vs flujo permanente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Puertos para gas LP a velocidad </a:t>
            </a:r>
            <a:r>
              <a:rPr lang="es-MX" altLang="es-MX" sz="3200" b="0" dirty="0" err="1">
                <a:latin typeface="Calibri"/>
                <a:cs typeface="Calibri"/>
              </a:rPr>
              <a:t>express</a:t>
            </a:r>
            <a:endParaRPr lang="es-MX" altLang="es-MX" sz="3200" b="0" dirty="0">
              <a:latin typeface="Calibri"/>
              <a:cs typeface="Calibri"/>
            </a:endParaRPr>
          </a:p>
          <a:p>
            <a:pPr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La guerra del Kremlin los ha aterrorizado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falta que esto se sostenga</a:t>
            </a:r>
          </a:p>
        </p:txBody>
      </p:sp>
    </p:spTree>
    <p:extLst>
      <p:ext uri="{BB962C8B-B14F-4D97-AF65-F5344CB8AC3E}">
        <p14:creationId xmlns:p14="http://schemas.microsoft.com/office/powerpoint/2010/main" val="124448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689C19D3-C970-422D-A3F7-1B429C1CB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Alemania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polls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2020-2022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Imagen 2" descr="Gráfico, Mapa&#10;&#10;Descripción generada automáticamente">
            <a:extLst>
              <a:ext uri="{FF2B5EF4-FFF2-40B4-BE49-F238E27FC236}">
                <a16:creationId xmlns:a16="http://schemas.microsoft.com/office/drawing/2014/main" id="{A48C87E9-A976-1E05-825C-EAD554FB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" y="1261527"/>
            <a:ext cx="9080695" cy="46725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689C19D3-C970-422D-A3F7-1B429C1CB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Italia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polls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2020-2022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020D94A-2F5C-003F-79D0-C546EFBE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" y="1312338"/>
            <a:ext cx="9110740" cy="426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613F3D50-3483-4C1D-ACE1-A01D91D55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(5)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2140E3C5-FC49-4D60-8A97-20CFFF990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60438"/>
            <a:ext cx="8077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El Bundestag: hasta 1949, la asamblea nunca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gobernó directamente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E1CEA4CA-73FC-4853-9A0B-387800E1F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05400"/>
            <a:ext cx="8382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>
                <a:latin typeface="Calibri" panose="020F0502020204030204" pitchFamily="34" charset="0"/>
              </a:rPr>
              <a:t>620-660</a:t>
            </a:r>
            <a:r>
              <a:rPr lang="es-MX" altLang="es-MX" sz="3200" b="0">
                <a:latin typeface="Calibri" panose="020F0502020204030204" pitchFamily="34" charset="0"/>
              </a:rPr>
              <a:t> miembros (varía para garantizar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proporcionalidad), el más grande de los  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parlamentos democráticos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pic>
        <p:nvPicPr>
          <p:cNvPr id="28677" name="Picture 7">
            <a:extLst>
              <a:ext uri="{FF2B5EF4-FFF2-40B4-BE49-F238E27FC236}">
                <a16:creationId xmlns:a16="http://schemas.microsoft.com/office/drawing/2014/main" id="{9BE75CB9-C0A1-4111-AD3B-EA6130DA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08200"/>
            <a:ext cx="65532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9E538CAA-19AA-47BB-8134-0B644D73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257300"/>
            <a:ext cx="56578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D38A785E-D14E-4A84-BF3E-BF34E543B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(6)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263B29EE-FF44-4A4C-B922-B5D66E33F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 La ley electoral: “</a:t>
            </a:r>
            <a:r>
              <a:rPr lang="es-MX" altLang="es-MX" sz="3200" b="0" i="1">
                <a:latin typeface="Calibri" panose="020F0502020204030204" pitchFamily="34" charset="0"/>
              </a:rPr>
              <a:t>mixed-member proportional</a:t>
            </a:r>
            <a:r>
              <a:rPr lang="es-MX" altLang="es-MX" sz="3200" b="0">
                <a:latin typeface="Calibri" panose="020F0502020204030204" pitchFamily="34" charset="0"/>
              </a:rPr>
              <a:t>”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F632142E-A898-4BE8-9391-E6064EDA0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Distritos uninominales con compensación RP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337BD827-EB09-4CB2-8CE1-0CBE9CF78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8006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Umbral 5% para RP (ó 3+ victorias uninom.)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36CB1D7F-D879-43EF-B9A7-380FF8313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67000"/>
            <a:ext cx="8382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Elector tiene 2 votos, (a) para un candidato,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(b) para un partido en su </a:t>
            </a:r>
            <a:r>
              <a:rPr lang="es-MX" altLang="es-MX" sz="3200" b="0" i="1">
                <a:latin typeface="Calibri" panose="020F0502020204030204" pitchFamily="34" charset="0"/>
              </a:rPr>
              <a:t>Land</a:t>
            </a:r>
            <a:r>
              <a:rPr lang="es-MX" altLang="es-MX" sz="3200" b="0">
                <a:latin typeface="Calibri" panose="020F0502020204030204" pitchFamily="34" charset="0"/>
              </a:rPr>
              <a:t>. Con (b) tienes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# diputados del partido, asignándolos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de una lista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EF47EFF4-FC7F-4FD1-8BF9-7C52666FF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55626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Ha inspirado reformas en Rusia (92), Italia (93), Nueza Zelandia (93) y Japón (94)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AA72B51E-A4B7-4D6C-8C1D-ADB0D974D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205288"/>
            <a:ext cx="28194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0">
                <a:solidFill>
                  <a:srgbClr val="FFCC66"/>
                </a:solidFill>
                <a:latin typeface="Calibri" panose="020F0502020204030204" pitchFamily="34" charset="0"/>
              </a:rPr>
              <a:t>Muy proporcional</a:t>
            </a:r>
            <a:endParaRPr lang="es-E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3433" name="AutoShape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736D33E-1275-426C-8437-6CC6F8C5E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225925"/>
            <a:ext cx="7620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3434" name="Line 10">
            <a:extLst>
              <a:ext uri="{FF2B5EF4-FFF2-40B4-BE49-F238E27FC236}">
                <a16:creationId xmlns:a16="http://schemas.microsoft.com/office/drawing/2014/main" id="{EC2A19D9-92DE-4566-9BA2-1866005CA8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313" y="441325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103435" name="Picture 11" descr="C:\My Documents\My Pictures\german ballot.gif">
            <a:extLst>
              <a:ext uri="{FF2B5EF4-FFF2-40B4-BE49-F238E27FC236}">
                <a16:creationId xmlns:a16="http://schemas.microsoft.com/office/drawing/2014/main" id="{6390D7B6-1C7D-4E62-9777-E1E6EA4C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57200"/>
            <a:ext cx="4135438" cy="60960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4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 autoUpdateAnimBg="0"/>
      <p:bldP spid="103429" grpId="0" autoUpdateAnimBg="0"/>
      <p:bldP spid="103430" grpId="0" autoUpdateAnimBg="0"/>
      <p:bldP spid="103431" grpId="0" animBg="1" autoUpdateAnimBg="0"/>
      <p:bldP spid="103432" grpId="0" animBg="1" autoUpdateAnimBg="0"/>
      <p:bldP spid="1034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091">
            <a:extLst>
              <a:ext uri="{FF2B5EF4-FFF2-40B4-BE49-F238E27FC236}">
                <a16:creationId xmlns:a16="http://schemas.microsoft.com/office/drawing/2014/main" id="{ADBFB1CA-E485-4FBC-989E-596D6B8BD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04800"/>
            <a:ext cx="7350125" cy="5238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Bundestag 1949-2017: mutación sist. partidos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37FDF4B-4577-4529-A315-B53BD6C56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86475"/>
            <a:ext cx="838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b="0">
                <a:latin typeface="Calibri" panose="020F0502020204030204" pitchFamily="34" charset="0"/>
              </a:rPr>
              <a:t>1 solo chico -&gt; se multiplican -&gt; crecen</a:t>
            </a:r>
            <a:endParaRPr lang="es-ES" altLang="es-MX" b="0" i="1">
              <a:latin typeface="Calibri" panose="020F0502020204030204" pitchFamily="34" charset="0"/>
            </a:endParaRPr>
          </a:p>
        </p:txBody>
      </p:sp>
      <p:pic>
        <p:nvPicPr>
          <p:cNvPr id="2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1F7B035-8538-8D6C-FF60-1AA3F27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40" y="1113180"/>
            <a:ext cx="8571122" cy="4912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BE6FAC03-0311-4FDD-AF0D-359D3CA04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89075"/>
            <a:ext cx="7391400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Text Box 1091">
            <a:extLst>
              <a:ext uri="{FF2B5EF4-FFF2-40B4-BE49-F238E27FC236}">
                <a16:creationId xmlns:a16="http://schemas.microsoft.com/office/drawing/2014/main" id="{E336B256-9898-4504-A712-A994B8D35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Bundestag 2013-17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7652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1D61668-CFD1-4503-A194-B0FB9CAB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1722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8">
            <a:extLst>
              <a:ext uri="{FF2B5EF4-FFF2-40B4-BE49-F238E27FC236}">
                <a16:creationId xmlns:a16="http://schemas.microsoft.com/office/drawing/2014/main" id="{57D876AF-A1EB-42B9-9D30-0DF119A0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251200"/>
            <a:ext cx="41148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1728" name="Object 0">
            <a:extLst>
              <a:ext uri="{FF2B5EF4-FFF2-40B4-BE49-F238E27FC236}">
                <a16:creationId xmlns:a16="http://schemas.microsoft.com/office/drawing/2014/main" id="{5FAFBC13-62C5-4E24-ABCF-A66B827B7C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088" y="2819400"/>
          <a:ext cx="4214812" cy="354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620031" imgH="3086438" progId="Excel.Sheet.8">
                  <p:embed/>
                </p:oleObj>
              </mc:Choice>
              <mc:Fallback>
                <p:oleObj name="Worksheet" r:id="rId3" imgW="3620031" imgH="3086438" progId="Excel.Sheet.8">
                  <p:embed/>
                  <p:pic>
                    <p:nvPicPr>
                      <p:cNvPr id="201728" name="Object 0">
                        <a:extLst>
                          <a:ext uri="{FF2B5EF4-FFF2-40B4-BE49-F238E27FC236}">
                            <a16:creationId xmlns:a16="http://schemas.microsoft.com/office/drawing/2014/main" id="{5FAFBC13-62C5-4E24-ABCF-A66B827B7C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2819400"/>
                        <a:ext cx="4214812" cy="354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7" name="Text Box 3">
            <a:extLst>
              <a:ext uri="{FF2B5EF4-FFF2-40B4-BE49-F238E27FC236}">
                <a16:creationId xmlns:a16="http://schemas.microsoft.com/office/drawing/2014/main" id="{BD00584B-6337-4886-8551-C688C600E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0"/>
            <a:ext cx="8610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Miembros no son electos directamente, sino seleccio-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                                                    nados por el Landtag de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                                                    cada estado 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180228" name="Text Box 4">
            <a:extLst>
              <a:ext uri="{FF2B5EF4-FFF2-40B4-BE49-F238E27FC236}">
                <a16:creationId xmlns:a16="http://schemas.microsoft.com/office/drawing/2014/main" id="{A5A6D630-CF94-4044-AC74-B7FB4C886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914775"/>
            <a:ext cx="39624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Aprueban leyes que afecten a los estados; su veto sobre lo demás lo puede superar el Bundestag 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31750" name="Text Box 5">
            <a:extLst>
              <a:ext uri="{FF2B5EF4-FFF2-40B4-BE49-F238E27FC236}">
                <a16:creationId xmlns:a16="http://schemas.microsoft.com/office/drawing/2014/main" id="{DBE31797-F930-4FE2-8631-5D46D3844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50" y="304800"/>
            <a:ext cx="3054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cámara alta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80230" name="Text Box 6">
            <a:extLst>
              <a:ext uri="{FF2B5EF4-FFF2-40B4-BE49-F238E27FC236}">
                <a16:creationId xmlns:a16="http://schemas.microsoft.com/office/drawing/2014/main" id="{B87F64CB-AC0F-4B70-BA55-0AF1575F2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El Bundesrat representa a los </a:t>
            </a:r>
            <a:r>
              <a:rPr lang="es-MX" altLang="es-MX" sz="2800" b="0" i="1">
                <a:latin typeface="Calibri" panose="020F0502020204030204" pitchFamily="34" charset="0"/>
              </a:rPr>
              <a:t>Länder</a:t>
            </a:r>
            <a:r>
              <a:rPr lang="es-MX" altLang="es-MX" sz="2800" b="0">
                <a:latin typeface="Calibri" panose="020F0502020204030204" pitchFamily="34" charset="0"/>
              </a:rPr>
              <a:t>. Representación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ponderada por población reduce el </a:t>
            </a:r>
            <a:r>
              <a:rPr lang="es-MX" altLang="es-MX" sz="2800" b="0" i="1">
                <a:latin typeface="Calibri" panose="020F0502020204030204" pitchFamily="34" charset="0"/>
              </a:rPr>
              <a:t>malapportionment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0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utoUpdateAnimBg="0"/>
      <p:bldP spid="180228" grpId="0" autoUpdateAnimBg="0"/>
      <p:bldP spid="18023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5">
            <a:extLst>
              <a:ext uri="{FF2B5EF4-FFF2-40B4-BE49-F238E27FC236}">
                <a16:creationId xmlns:a16="http://schemas.microsoft.com/office/drawing/2014/main" id="{B70FDCAC-33BF-4A09-9808-570A3A311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04800"/>
            <a:ext cx="44577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Gobierno dividido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E256F255-B4D5-4428-B8AB-FD661BCBA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Elecciones estatales semejan </a:t>
            </a:r>
            <a:r>
              <a:rPr lang="es-MX" altLang="es-MX" sz="2800" b="0" i="1">
                <a:latin typeface="Calibri" panose="020F0502020204030204" pitchFamily="34" charset="0"/>
              </a:rPr>
              <a:t>midterms</a:t>
            </a:r>
            <a:r>
              <a:rPr lang="es-MX" altLang="es-MX" sz="2800" b="0">
                <a:latin typeface="Calibri" panose="020F0502020204030204" pitchFamily="34" charset="0"/>
              </a:rPr>
              <a:t> en EE.UU.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74501522-F42B-448C-80BB-3DABBFEF8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25625"/>
            <a:ext cx="838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Que coalición gobernante pierda un estado conlleva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también perder escaños en cámara alta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EBFBA8B8-77DE-4F53-802A-67BDC8AA9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835275"/>
            <a:ext cx="838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Si Bundesrat rechaza iniciativa por 2/3+,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el Bundestag sólo puede superar el veto por 2/3+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A9143FDE-26B6-4271-BEDA-66DD47526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149725"/>
            <a:ext cx="8382000" cy="24622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altLang="es-MX" sz="2800" dirty="0">
                <a:latin typeface="Calibri" pitchFamily="34" charset="0"/>
              </a:rPr>
              <a:t>En 2005:</a:t>
            </a:r>
          </a:p>
          <a:p>
            <a:pPr algn="l" eaLnBrk="1" hangingPunct="1">
              <a:spcBef>
                <a:spcPct val="50000"/>
              </a:spcBef>
              <a:defRPr/>
            </a:pPr>
            <a:r>
              <a:rPr lang="es-ES" altLang="es-MX" sz="2800" b="0" dirty="0">
                <a:latin typeface="Calibri" pitchFamily="34" charset="0"/>
              </a:rPr>
              <a:t>SPD-Verdes derrotados en Schleswig-Holstein y en </a:t>
            </a:r>
            <a:r>
              <a:rPr lang="es-ES" altLang="es-MX" sz="2800" b="0" dirty="0" err="1">
                <a:latin typeface="Calibri" pitchFamily="34" charset="0"/>
              </a:rPr>
              <a:t>Rhenania</a:t>
            </a:r>
            <a:r>
              <a:rPr lang="es-ES" altLang="es-MX" sz="2800" b="0" dirty="0">
                <a:latin typeface="Calibri" pitchFamily="34" charset="0"/>
              </a:rPr>
              <a:t>-Westfalia, quedaron sin gobiernos afines. </a:t>
            </a:r>
            <a:br>
              <a:rPr lang="es-ES" altLang="es-MX" sz="2800" b="0" dirty="0">
                <a:latin typeface="Calibri" pitchFamily="34" charset="0"/>
              </a:rPr>
            </a:br>
            <a:r>
              <a:rPr lang="es-ES" altLang="es-MX" sz="2800" b="0" dirty="0">
                <a:latin typeface="Calibri" pitchFamily="34" charset="0"/>
              </a:rPr>
              <a:t>Ante inminente parálisis del proceso legislativo, </a:t>
            </a:r>
            <a:r>
              <a:rPr lang="es-ES" altLang="es-MX" sz="2800" b="0" dirty="0" err="1">
                <a:latin typeface="Calibri" pitchFamily="34" charset="0"/>
              </a:rPr>
              <a:t>Schröder</a:t>
            </a:r>
            <a:r>
              <a:rPr lang="es-ES" altLang="es-MX" sz="2800" b="0" dirty="0">
                <a:latin typeface="Calibri" pitchFamily="34" charset="0"/>
              </a:rPr>
              <a:t> convocó EG anticipada --- que perdió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/>
      <p:bldP spid="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5">
            <a:extLst>
              <a:ext uri="{FF2B5EF4-FFF2-40B4-BE49-F238E27FC236}">
                <a16:creationId xmlns:a16="http://schemas.microsoft.com/office/drawing/2014/main" id="{2A230748-21D9-4BBE-9F40-FFBA1BB1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304800"/>
            <a:ext cx="749617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Un </a:t>
            </a:r>
            <a:r>
              <a:rPr lang="es-MX" altLang="es-MX" sz="3200" b="0" i="1">
                <a:solidFill>
                  <a:schemeClr val="tx2"/>
                </a:solidFill>
                <a:latin typeface="Calibri" panose="020F0502020204030204" pitchFamily="34" charset="0"/>
              </a:rPr>
              <a:t>Oktoberfest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de terror (para algunos)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3795" name="2 Imagen">
            <a:extLst>
              <a:ext uri="{FF2B5EF4-FFF2-40B4-BE49-F238E27FC236}">
                <a16:creationId xmlns:a16="http://schemas.microsoft.com/office/drawing/2014/main" id="{C69EAFE7-E71C-4C8A-AB96-824A911EC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47750"/>
            <a:ext cx="7896225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82F1B615-FAFB-4101-9535-628B6682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304800"/>
            <a:ext cx="427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El equilibrio feudal</a:t>
            </a:r>
          </a:p>
        </p:txBody>
      </p:sp>
      <p:grpSp>
        <p:nvGrpSpPr>
          <p:cNvPr id="4099" name="Group 13">
            <a:extLst>
              <a:ext uri="{FF2B5EF4-FFF2-40B4-BE49-F238E27FC236}">
                <a16:creationId xmlns:a16="http://schemas.microsoft.com/office/drawing/2014/main" id="{7FC070C7-AC18-4E74-B767-CC381B25F0B3}"/>
              </a:ext>
            </a:extLst>
          </p:cNvPr>
          <p:cNvGrpSpPr>
            <a:grpSpLocks/>
          </p:cNvGrpSpPr>
          <p:nvPr/>
        </p:nvGrpSpPr>
        <p:grpSpPr bwMode="auto">
          <a:xfrm>
            <a:off x="879475" y="1747838"/>
            <a:ext cx="7391400" cy="1066800"/>
            <a:chOff x="554" y="1065"/>
            <a:chExt cx="4656" cy="672"/>
          </a:xfrm>
        </p:grpSpPr>
        <p:sp>
          <p:nvSpPr>
            <p:cNvPr id="4108" name="Text Box 3">
              <a:extLst>
                <a:ext uri="{FF2B5EF4-FFF2-40B4-BE49-F238E27FC236}">
                  <a16:creationId xmlns:a16="http://schemas.microsoft.com/office/drawing/2014/main" id="{A2372782-A8FC-44A0-A4E1-F6175A4E3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" y="1065"/>
              <a:ext cx="465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influencia poderes              influencia poder </a:t>
              </a:r>
              <a:br>
                <a:rPr lang="es-MX" altLang="es-MX" sz="3200" b="0">
                  <a:latin typeface="Calibri" panose="020F0502020204030204" pitchFamily="34" charset="0"/>
                </a:rPr>
              </a:br>
              <a:r>
                <a:rPr lang="es-MX" altLang="es-MX" sz="3200" b="0">
                  <a:latin typeface="Calibri" panose="020F0502020204030204" pitchFamily="34" charset="0"/>
                </a:rPr>
                <a:t>   </a:t>
              </a:r>
              <a:r>
                <a:rPr lang="es-MX" altLang="es-MX" sz="3200">
                  <a:latin typeface="Calibri" panose="020F0502020204030204" pitchFamily="34" charset="0"/>
                </a:rPr>
                <a:t>local</a:t>
              </a:r>
              <a:r>
                <a:rPr lang="es-MX" altLang="es-MX" sz="3200" b="0">
                  <a:latin typeface="Calibri" panose="020F0502020204030204" pitchFamily="34" charset="0"/>
                </a:rPr>
                <a:t> (señores)                </a:t>
              </a:r>
              <a:r>
                <a:rPr lang="es-MX" altLang="es-MX" sz="3200">
                  <a:latin typeface="Calibri" panose="020F0502020204030204" pitchFamily="34" charset="0"/>
                </a:rPr>
                <a:t>nacional</a:t>
              </a:r>
              <a:r>
                <a:rPr lang="es-MX" altLang="es-MX" sz="3200" b="0">
                  <a:latin typeface="Calibri" panose="020F0502020204030204" pitchFamily="34" charset="0"/>
                </a:rPr>
                <a:t> (corona)</a:t>
              </a:r>
              <a:endParaRPr lang="es-ES" altLang="es-MX" sz="3200" b="0">
                <a:latin typeface="Calibri" panose="020F0502020204030204" pitchFamily="34" charset="0"/>
              </a:endParaRPr>
            </a:p>
          </p:txBody>
        </p:sp>
        <p:graphicFrame>
          <p:nvGraphicFramePr>
            <p:cNvPr id="4109" name="Object 4">
              <a:extLst>
                <a:ext uri="{FF2B5EF4-FFF2-40B4-BE49-F238E27FC236}">
                  <a16:creationId xmlns:a16="http://schemas.microsoft.com/office/drawing/2014/main" id="{1CD35180-839A-4423-B47A-C735F6B43E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28" y="1212"/>
            <a:ext cx="420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6725" imgH="126725" progId="Equation.3">
                    <p:embed/>
                  </p:oleObj>
                </mc:Choice>
                <mc:Fallback>
                  <p:oleObj name="Equation" r:id="rId2" imgW="126725" imgH="126725" progId="Equation.3">
                    <p:embed/>
                    <p:pic>
                      <p:nvPicPr>
                        <p:cNvPr id="4109" name="Object 4">
                          <a:extLst>
                            <a:ext uri="{FF2B5EF4-FFF2-40B4-BE49-F238E27FC236}">
                              <a16:creationId xmlns:a16="http://schemas.microsoft.com/office/drawing/2014/main" id="{1CD35180-839A-4423-B47A-C735F6B43E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8" y="1212"/>
                          <a:ext cx="420" cy="4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AEBC6895-2567-4E1E-9A20-B07B32DE387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733800"/>
            <a:ext cx="7391400" cy="2389188"/>
            <a:chOff x="576" y="2352"/>
            <a:chExt cx="4656" cy="1505"/>
          </a:xfrm>
        </p:grpSpPr>
        <p:sp>
          <p:nvSpPr>
            <p:cNvPr id="4101" name="Text Box 5">
              <a:extLst>
                <a:ext uri="{FF2B5EF4-FFF2-40B4-BE49-F238E27FC236}">
                  <a16:creationId xmlns:a16="http://schemas.microsoft.com/office/drawing/2014/main" id="{D32CC0E4-F931-48FC-ACC9-38387BCC2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52"/>
              <a:ext cx="4656" cy="36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Reino Unido:      lo mantuvo</a:t>
              </a:r>
              <a:endParaRPr lang="es-ES" altLang="es-MX" sz="3200" b="0">
                <a:latin typeface="Calibri" panose="020F0502020204030204" pitchFamily="34" charset="0"/>
              </a:endParaRPr>
            </a:p>
          </p:txBody>
        </p:sp>
        <p:grpSp>
          <p:nvGrpSpPr>
            <p:cNvPr id="4102" name="Group 10">
              <a:extLst>
                <a:ext uri="{FF2B5EF4-FFF2-40B4-BE49-F238E27FC236}">
                  <a16:creationId xmlns:a16="http://schemas.microsoft.com/office/drawing/2014/main" id="{E1BBCB62-1919-46BD-B86A-D707524F1D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897"/>
              <a:ext cx="4656" cy="384"/>
              <a:chOff x="576" y="3060"/>
              <a:chExt cx="4656" cy="384"/>
            </a:xfrm>
          </p:grpSpPr>
          <p:sp>
            <p:nvSpPr>
              <p:cNvPr id="4106" name="Text Box 6">
                <a:extLst>
                  <a:ext uri="{FF2B5EF4-FFF2-40B4-BE49-F238E27FC236}">
                    <a16:creationId xmlns:a16="http://schemas.microsoft.com/office/drawing/2014/main" id="{1B52C1C8-2DB9-4EAA-B30C-3F146B8EC0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3079"/>
                <a:ext cx="4656" cy="365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3200" b="0">
                    <a:latin typeface="Calibri" panose="020F0502020204030204" pitchFamily="34" charset="0"/>
                  </a:rPr>
                  <a:t>Francia:</a:t>
                </a:r>
                <a:endParaRPr lang="es-ES" altLang="es-MX" sz="3200" b="0">
                  <a:latin typeface="Calibri" panose="020F0502020204030204" pitchFamily="34" charset="0"/>
                </a:endParaRPr>
              </a:p>
            </p:txBody>
          </p:sp>
          <p:graphicFrame>
            <p:nvGraphicFramePr>
              <p:cNvPr id="4107" name="Object 8">
                <a:extLst>
                  <a:ext uri="{FF2B5EF4-FFF2-40B4-BE49-F238E27FC236}">
                    <a16:creationId xmlns:a16="http://schemas.microsoft.com/office/drawing/2014/main" id="{6AA3445F-8F4A-462C-BD26-9908F30DDF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3" y="3060"/>
              <a:ext cx="368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26725" imgH="126725" progId="Equation.3">
                      <p:embed/>
                    </p:oleObj>
                  </mc:Choice>
                  <mc:Fallback>
                    <p:oleObj name="Equation" r:id="rId4" imgW="126725" imgH="126725" progId="Equation.3">
                      <p:embed/>
                      <p:pic>
                        <p:nvPicPr>
                          <p:cNvPr id="4107" name="Object 8">
                            <a:extLst>
                              <a:ext uri="{FF2B5EF4-FFF2-40B4-BE49-F238E27FC236}">
                                <a16:creationId xmlns:a16="http://schemas.microsoft.com/office/drawing/2014/main" id="{6AA3445F-8F4A-462C-BD26-9908F30DDF5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3" y="3060"/>
                            <a:ext cx="368" cy="368"/>
                          </a:xfrm>
                          <a:prstGeom prst="rect">
                            <a:avLst/>
                          </a:prstGeom>
                          <a:solidFill>
                            <a:srgbClr val="99CC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03" name="Group 11">
              <a:extLst>
                <a:ext uri="{FF2B5EF4-FFF2-40B4-BE49-F238E27FC236}">
                  <a16:creationId xmlns:a16="http://schemas.microsoft.com/office/drawing/2014/main" id="{492971D4-55FC-44CD-9644-8103ED957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3485"/>
              <a:ext cx="4656" cy="372"/>
              <a:chOff x="576" y="3648"/>
              <a:chExt cx="4656" cy="372"/>
            </a:xfrm>
          </p:grpSpPr>
          <p:sp>
            <p:nvSpPr>
              <p:cNvPr id="4104" name="Text Box 7">
                <a:extLst>
                  <a:ext uri="{FF2B5EF4-FFF2-40B4-BE49-F238E27FC236}">
                    <a16:creationId xmlns:a16="http://schemas.microsoft.com/office/drawing/2014/main" id="{C895A58D-3361-46D9-88E3-02687AE973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3655"/>
                <a:ext cx="4656" cy="36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0" tIns="45720" rIns="91440" bIns="45720" anchor="t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3200" b="0" dirty="0">
                    <a:latin typeface="Calibri"/>
                    <a:cs typeface="Calibri"/>
                  </a:rPr>
                  <a:t>Alemania/Italia:</a:t>
                </a:r>
                <a:endParaRPr lang="es-ES" altLang="es-MX" sz="3200" b="0" dirty="0">
                  <a:latin typeface="Calibri"/>
                  <a:cs typeface="Calibri"/>
                </a:endParaRPr>
              </a:p>
            </p:txBody>
          </p:sp>
          <p:graphicFrame>
            <p:nvGraphicFramePr>
              <p:cNvPr id="4105" name="Object 9">
                <a:extLst>
                  <a:ext uri="{FF2B5EF4-FFF2-40B4-BE49-F238E27FC236}">
                    <a16:creationId xmlns:a16="http://schemas.microsoft.com/office/drawing/2014/main" id="{7ABB04C9-CE52-4F5E-9188-7030287A4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2" y="3648"/>
              <a:ext cx="368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26725" imgH="126725" progId="Equation.3">
                      <p:embed/>
                    </p:oleObj>
                  </mc:Choice>
                  <mc:Fallback>
                    <p:oleObj name="Equation" r:id="rId6" imgW="126725" imgH="126725" progId="Equation.3">
                      <p:embed/>
                      <p:pic>
                        <p:nvPicPr>
                          <p:cNvPr id="4105" name="Object 9">
                            <a:extLst>
                              <a:ext uri="{FF2B5EF4-FFF2-40B4-BE49-F238E27FC236}">
                                <a16:creationId xmlns:a16="http://schemas.microsoft.com/office/drawing/2014/main" id="{7ABB04C9-CE52-4F5E-9188-7030287A4EA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22" y="3648"/>
                            <a:ext cx="368" cy="368"/>
                          </a:xfrm>
                          <a:prstGeom prst="rect">
                            <a:avLst/>
                          </a:prstGeom>
                          <a:solidFill>
                            <a:srgbClr val="FFCC66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1 Imagen">
            <a:extLst>
              <a:ext uri="{FF2B5EF4-FFF2-40B4-BE49-F238E27FC236}">
                <a16:creationId xmlns:a16="http://schemas.microsoft.com/office/drawing/2014/main" id="{9A027F7B-B7AC-4CF3-8059-B5BED3384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196975"/>
            <a:ext cx="88741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E8AF0EB-5FD1-4EB9-830E-543F7FCCA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"/>
            <a:ext cx="91440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67" name="Rectangle 19">
            <a:extLst>
              <a:ext uri="{FF2B5EF4-FFF2-40B4-BE49-F238E27FC236}">
                <a16:creationId xmlns:a16="http://schemas.microsoft.com/office/drawing/2014/main" id="{5D07B062-629B-424E-89B9-0B71D30FB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8" y="1177925"/>
            <a:ext cx="6172200" cy="6858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36867" name="Text Box 2">
            <a:extLst>
              <a:ext uri="{FF2B5EF4-FFF2-40B4-BE49-F238E27FC236}">
                <a16:creationId xmlns:a16="http://schemas.microsoft.com/office/drawing/2014/main" id="{9038C040-3029-42DE-8C24-127BE81F1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¿Qué resultados esperar tras una elección?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4451" name="Text Box 3">
            <a:extLst>
              <a:ext uri="{FF2B5EF4-FFF2-40B4-BE49-F238E27FC236}">
                <a16:creationId xmlns:a16="http://schemas.microsoft.com/office/drawing/2014/main" id="{4F674E02-2D3E-4DF8-A504-537A7B71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0" y="1981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1) ¿Bajo un régimen </a:t>
            </a: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presidencial</a:t>
            </a:r>
            <a:r>
              <a:rPr lang="es-MX" altLang="es-MX" sz="3200" b="0">
                <a:latin typeface="Calibri" panose="020F0502020204030204" pitchFamily="34" charset="0"/>
              </a:rPr>
              <a:t>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8BE493BE-8BE6-4AC3-896E-57530027B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5259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2) ¿Bajo un régimen </a:t>
            </a:r>
            <a:r>
              <a:rPr lang="es-MX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parlamentario</a:t>
            </a:r>
            <a:r>
              <a:rPr lang="es-MX" altLang="es-MX" sz="3200" b="0">
                <a:latin typeface="Calibri" panose="020F0502020204030204" pitchFamily="34" charset="0"/>
              </a:rPr>
              <a:t>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2618E3EE-863E-4218-9A23-B0566B2B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66700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 ¿quién ganó presidencia?</a:t>
            </a:r>
            <a:endParaRPr lang="es-ES" altLang="es-MX" sz="3200" b="0" i="1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  <p:sp>
        <p:nvSpPr>
          <p:cNvPr id="104454" name="Text Box 6">
            <a:extLst>
              <a:ext uri="{FF2B5EF4-FFF2-40B4-BE49-F238E27FC236}">
                <a16:creationId xmlns:a16="http://schemas.microsoft.com/office/drawing/2014/main" id="{8DBF9CD6-E005-4839-8F04-6AE9900F1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 ¿quién controla Congreso?</a:t>
            </a:r>
            <a:endParaRPr lang="es-ES" altLang="es-MX" sz="3200" b="0" i="1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  <p:sp>
        <p:nvSpPr>
          <p:cNvPr id="104457" name="Text Box 9">
            <a:extLst>
              <a:ext uri="{FF2B5EF4-FFF2-40B4-BE49-F238E27FC236}">
                <a16:creationId xmlns:a16="http://schemas.microsoft.com/office/drawing/2014/main" id="{6537CBD8-C7EA-4A62-8E2E-5AFB12D52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57800"/>
            <a:ext cx="77724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 Necesitamos entender </a:t>
            </a: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cómo se forma, </a:t>
            </a:r>
            <a:b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</a:b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  opera </a:t>
            </a: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y </a:t>
            </a: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desmembra</a:t>
            </a: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 el gobierno</a:t>
            </a:r>
            <a:endParaRPr lang="es-ES" altLang="es-MX" sz="3200" b="0" i="1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04458" name="AutoShape 10">
            <a:extLst>
              <a:ext uri="{FF2B5EF4-FFF2-40B4-BE49-F238E27FC236}">
                <a16:creationId xmlns:a16="http://schemas.microsoft.com/office/drawing/2014/main" id="{B69030D4-2E49-49F2-B061-E2E7ECF5B44C}"/>
              </a:ext>
            </a:extLst>
          </p:cNvPr>
          <p:cNvSpPr>
            <a:spLocks/>
          </p:cNvSpPr>
          <p:nvPr/>
        </p:nvSpPr>
        <p:spPr bwMode="auto">
          <a:xfrm>
            <a:off x="5562600" y="2778125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4459" name="Text Box 11">
            <a:extLst>
              <a:ext uri="{FF2B5EF4-FFF2-40B4-BE49-F238E27FC236}">
                <a16:creationId xmlns:a16="http://schemas.microsoft.com/office/drawing/2014/main" id="{C28CF074-C9FA-4331-AEFD-079060CA1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288" y="2889250"/>
            <a:ext cx="34147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 ¿cómo deciden?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60" name="Text Box 12">
            <a:extLst>
              <a:ext uri="{FF2B5EF4-FFF2-40B4-BE49-F238E27FC236}">
                <a16:creationId xmlns:a16="http://schemas.microsoft.com/office/drawing/2014/main" id="{8AE7D0E0-7168-4A5A-A478-B585754A3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429000"/>
            <a:ext cx="3414713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 i="1">
                <a:latin typeface="Calibri" panose="020F0502020204030204" pitchFamily="34" charset="0"/>
              </a:rPr>
              <a:t>R: todo cambio </a:t>
            </a:r>
            <a:br>
              <a:rPr lang="es-ES" altLang="es-MX" sz="3200" b="0" i="1">
                <a:latin typeface="Calibri" panose="020F0502020204030204" pitchFamily="34" charset="0"/>
              </a:rPr>
            </a:br>
            <a:r>
              <a:rPr lang="es-ES" altLang="es-MX" sz="3200" b="0" i="1">
                <a:latin typeface="Calibri" panose="020F0502020204030204" pitchFamily="34" charset="0"/>
              </a:rPr>
              <a:t>requiere apoyo mutuo</a:t>
            </a:r>
          </a:p>
        </p:txBody>
      </p:sp>
      <p:sp>
        <p:nvSpPr>
          <p:cNvPr id="104461" name="Text Box 13">
            <a:extLst>
              <a:ext uri="{FF2B5EF4-FFF2-40B4-BE49-F238E27FC236}">
                <a16:creationId xmlns:a16="http://schemas.microsoft.com/office/drawing/2014/main" id="{E431697E-5BC0-455B-A12B-51F758060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788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  <a:latin typeface="Calibri" panose="020F0502020204030204" pitchFamily="34" charset="0"/>
              </a:rPr>
              <a:t>ciudadanos</a:t>
            </a:r>
          </a:p>
        </p:txBody>
      </p:sp>
      <p:sp>
        <p:nvSpPr>
          <p:cNvPr id="104462" name="Text Box 14">
            <a:extLst>
              <a:ext uri="{FF2B5EF4-FFF2-40B4-BE49-F238E27FC236}">
                <a16:creationId xmlns:a16="http://schemas.microsoft.com/office/drawing/2014/main" id="{FDE6535D-61D9-4CF8-84E0-5534A58F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263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  <a:latin typeface="Calibri" panose="020F0502020204030204" pitchFamily="34" charset="0"/>
              </a:rPr>
              <a:t>gobierno</a:t>
            </a:r>
          </a:p>
        </p:txBody>
      </p:sp>
      <p:sp>
        <p:nvSpPr>
          <p:cNvPr id="104464" name="Text Box 16">
            <a:extLst>
              <a:ext uri="{FF2B5EF4-FFF2-40B4-BE49-F238E27FC236}">
                <a16:creationId xmlns:a16="http://schemas.microsoft.com/office/drawing/2014/main" id="{303EAA85-7FBC-4C60-A08E-442F2F09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388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i="1">
                <a:solidFill>
                  <a:srgbClr val="FFCC66"/>
                </a:solidFill>
                <a:latin typeface="Calibri" panose="020F0502020204030204" pitchFamily="34" charset="0"/>
              </a:rPr>
              <a:t>policy</a:t>
            </a:r>
            <a:endParaRPr lang="en-US" altLang="es-MX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4465" name="Line 17">
            <a:extLst>
              <a:ext uri="{FF2B5EF4-FFF2-40B4-BE49-F238E27FC236}">
                <a16:creationId xmlns:a16="http://schemas.microsoft.com/office/drawing/2014/main" id="{51DA0E29-ACDC-4245-88C8-95FA7DD24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1388" y="1524000"/>
            <a:ext cx="7620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4466" name="Line 18">
            <a:extLst>
              <a:ext uri="{FF2B5EF4-FFF2-40B4-BE49-F238E27FC236}">
                <a16:creationId xmlns:a16="http://schemas.microsoft.com/office/drawing/2014/main" id="{F5A6A54E-1589-43AF-BC07-F8E0C9B20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8" y="1524000"/>
            <a:ext cx="7620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0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7" grpId="0" animBg="1"/>
      <p:bldP spid="104451" grpId="0" autoUpdateAnimBg="0"/>
      <p:bldP spid="104452" grpId="0" autoUpdateAnimBg="0"/>
      <p:bldP spid="104453" grpId="0" autoUpdateAnimBg="0"/>
      <p:bldP spid="104454" grpId="0" autoUpdateAnimBg="0"/>
      <p:bldP spid="104457" grpId="0" animBg="1" autoUpdateAnimBg="0"/>
      <p:bldP spid="104458" grpId="0" animBg="1"/>
      <p:bldP spid="104459" grpId="0" autoUpdateAnimBg="0"/>
      <p:bldP spid="104460" grpId="0" autoUpdateAnimBg="0"/>
      <p:bldP spid="104461" grpId="0" autoUpdateAnimBg="0"/>
      <p:bldP spid="104462" grpId="0" autoUpdateAnimBg="0"/>
      <p:bldP spid="104464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2992AB3B-FFB7-48AB-B6DB-8DD5EA545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304800"/>
            <a:ext cx="5187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urnas a los resultados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7" name="Text Box 3">
            <a:extLst>
              <a:ext uri="{FF2B5EF4-FFF2-40B4-BE49-F238E27FC236}">
                <a16:creationId xmlns:a16="http://schemas.microsoft.com/office/drawing/2014/main" id="{2270B2C6-1F57-40A2-B35A-1E849335D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449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1)</a:t>
            </a:r>
            <a:r>
              <a:rPr lang="es-MX" altLang="es-MX" sz="3200" b="0">
                <a:latin typeface="Calibri" panose="020F0502020204030204" pitchFamily="34" charset="0"/>
              </a:rPr>
              <a:t> Elección parlamentaria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8" name="Text Box 4">
            <a:extLst>
              <a:ext uri="{FF2B5EF4-FFF2-40B4-BE49-F238E27FC236}">
                <a16:creationId xmlns:a16="http://schemas.microsoft.com/office/drawing/2014/main" id="{B7F8636D-34C1-4EAF-8611-BE0EBECBB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28800"/>
            <a:ext cx="434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2)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Formateur</a:t>
            </a:r>
            <a:r>
              <a:rPr lang="es-MX" altLang="es-MX" sz="3200" b="0">
                <a:latin typeface="Calibri" panose="020F0502020204030204" pitchFamily="34" charset="0"/>
              </a:rPr>
              <a:t> propone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una coalición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9" name="Text Box 5">
            <a:extLst>
              <a:ext uri="{FF2B5EF4-FFF2-40B4-BE49-F238E27FC236}">
                <a16:creationId xmlns:a16="http://schemas.microsoft.com/office/drawing/2014/main" id="{1C5394FA-694B-419E-89CC-5F81E6FFC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960688"/>
            <a:ext cx="4114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3)</a:t>
            </a:r>
            <a:r>
              <a:rPr lang="es-MX" altLang="es-MX" sz="3200" b="0">
                <a:latin typeface="Calibri" panose="020F0502020204030204" pitchFamily="34" charset="0"/>
              </a:rPr>
              <a:t> Nuevo gobierno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3670" name="Text Box 6">
            <a:extLst>
              <a:ext uri="{FF2B5EF4-FFF2-40B4-BE49-F238E27FC236}">
                <a16:creationId xmlns:a16="http://schemas.microsoft.com/office/drawing/2014/main" id="{6FF70563-371C-4D26-A320-8005B3C03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713163"/>
            <a:ext cx="46688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4)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Front</a:t>
            </a:r>
            <a:r>
              <a:rPr lang="es-MX" altLang="es-MX" sz="3200" b="0">
                <a:latin typeface="Calibri" panose="020F0502020204030204" pitchFamily="34" charset="0"/>
              </a:rPr>
              <a:t>- y </a:t>
            </a:r>
            <a:r>
              <a:rPr lang="es-MX" altLang="es-MX" sz="3200" b="0" i="1">
                <a:latin typeface="Calibri" panose="020F0502020204030204" pitchFamily="34" charset="0"/>
              </a:rPr>
              <a:t>back-</a:t>
            </a:r>
            <a:br>
              <a:rPr lang="es-MX" altLang="es-MX" sz="3200" b="0" i="1">
                <a:latin typeface="Calibri" panose="020F0502020204030204" pitchFamily="34" charset="0"/>
              </a:rPr>
            </a:br>
            <a:r>
              <a:rPr lang="es-MX" altLang="es-MX" sz="3200" b="0" i="1">
                <a:latin typeface="Calibri" panose="020F0502020204030204" pitchFamily="34" charset="0"/>
              </a:rPr>
              <a:t>    benchers</a:t>
            </a:r>
            <a:r>
              <a:rPr lang="es-MX" altLang="es-MX" sz="3200" b="0">
                <a:latin typeface="Calibri" panose="020F0502020204030204" pitchFamily="34" charset="0"/>
              </a:rPr>
              <a:t> interactúan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71" name="Text Box 7">
            <a:extLst>
              <a:ext uri="{FF2B5EF4-FFF2-40B4-BE49-F238E27FC236}">
                <a16:creationId xmlns:a16="http://schemas.microsoft.com/office/drawing/2014/main" id="{08C7F8C0-96A3-4447-A99C-E9736ED98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897438"/>
            <a:ext cx="4419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5)</a:t>
            </a:r>
            <a:r>
              <a:rPr lang="es-MX" altLang="es-MX" sz="3200" b="0">
                <a:latin typeface="Calibri" panose="020F0502020204030204" pitchFamily="34" charset="0"/>
              </a:rPr>
              <a:t> El gobierno sobrevive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mientras no sufra un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voto de censura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72" name="Text Box 8">
            <a:extLst>
              <a:ext uri="{FF2B5EF4-FFF2-40B4-BE49-F238E27FC236}">
                <a16:creationId xmlns:a16="http://schemas.microsoft.com/office/drawing/2014/main" id="{4CD27F74-3CD2-4CE6-9C9D-A40B8CFED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025" y="2230438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coaliciones (p.ej. Riker, Laver+Shepsle)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  <p:sp>
        <p:nvSpPr>
          <p:cNvPr id="113673" name="AutoShape 9">
            <a:extLst>
              <a:ext uri="{FF2B5EF4-FFF2-40B4-BE49-F238E27FC236}">
                <a16:creationId xmlns:a16="http://schemas.microsoft.com/office/drawing/2014/main" id="{E8731620-E8A4-411C-81FC-09954C9C6077}"/>
              </a:ext>
            </a:extLst>
          </p:cNvPr>
          <p:cNvSpPr>
            <a:spLocks/>
          </p:cNvSpPr>
          <p:nvPr/>
        </p:nvSpPr>
        <p:spPr bwMode="auto">
          <a:xfrm>
            <a:off x="4495800" y="1828800"/>
            <a:ext cx="228600" cy="16002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4" name="AutoShape 10">
            <a:extLst>
              <a:ext uri="{FF2B5EF4-FFF2-40B4-BE49-F238E27FC236}">
                <a16:creationId xmlns:a16="http://schemas.microsoft.com/office/drawing/2014/main" id="{EF813E1F-00CD-4C1E-BD84-CF07407A52BA}"/>
              </a:ext>
            </a:extLst>
          </p:cNvPr>
          <p:cNvSpPr>
            <a:spLocks/>
          </p:cNvSpPr>
          <p:nvPr/>
        </p:nvSpPr>
        <p:spPr bwMode="auto">
          <a:xfrm>
            <a:off x="4495800" y="3733800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5" name="AutoShape 11">
            <a:extLst>
              <a:ext uri="{FF2B5EF4-FFF2-40B4-BE49-F238E27FC236}">
                <a16:creationId xmlns:a16="http://schemas.microsoft.com/office/drawing/2014/main" id="{DEE033BC-AF83-4B9C-B385-443E96672413}"/>
              </a:ext>
            </a:extLst>
          </p:cNvPr>
          <p:cNvSpPr>
            <a:spLocks/>
          </p:cNvSpPr>
          <p:nvPr/>
        </p:nvSpPr>
        <p:spPr bwMode="auto">
          <a:xfrm>
            <a:off x="4495800" y="4953000"/>
            <a:ext cx="228600" cy="1447800"/>
          </a:xfrm>
          <a:prstGeom prst="rightBrace">
            <a:avLst>
              <a:gd name="adj1" fmla="val 527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6" name="Text Box 12">
            <a:extLst>
              <a:ext uri="{FF2B5EF4-FFF2-40B4-BE49-F238E27FC236}">
                <a16:creationId xmlns:a16="http://schemas.microsoft.com/office/drawing/2014/main" id="{DF338E76-EC48-40B0-B84B-0E5F935E6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3778250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el proceso legislativo (p.ej. Huber)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  <p:sp>
        <p:nvSpPr>
          <p:cNvPr id="113677" name="Text Box 13">
            <a:extLst>
              <a:ext uri="{FF2B5EF4-FFF2-40B4-BE49-F238E27FC236}">
                <a16:creationId xmlns:a16="http://schemas.microsoft.com/office/drawing/2014/main" id="{4C21C149-A538-4F06-9A19-4B4B1CD1D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5181600"/>
            <a:ext cx="4364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terminación (ej. Warwick, Lupia+Strom)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utoUpdateAnimBg="0"/>
      <p:bldP spid="113668" grpId="0" autoUpdateAnimBg="0"/>
      <p:bldP spid="113669" grpId="0" autoUpdateAnimBg="0"/>
      <p:bldP spid="113670" grpId="0" autoUpdateAnimBg="0"/>
      <p:bldP spid="113671" grpId="0" autoUpdateAnimBg="0"/>
      <p:bldP spid="113672" grpId="0" autoUpdateAnimBg="0"/>
      <p:bldP spid="113673" grpId="0" animBg="1"/>
      <p:bldP spid="113674" grpId="0" animBg="1"/>
      <p:bldP spid="113675" grpId="0" animBg="1"/>
      <p:bldP spid="113676" grpId="0" autoUpdateAnimBg="0"/>
      <p:bldP spid="113677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26ED41F2-2F1C-44D5-B152-300AB38E7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06D32191-D966-4021-B0ED-564601CC5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1)</a:t>
            </a:r>
            <a:r>
              <a:rPr lang="es-MX" altLang="es-MX" sz="3200" b="0">
                <a:latin typeface="Calibri" panose="020F0502020204030204" pitchFamily="34" charset="0"/>
              </a:rPr>
              <a:t> Elección parlamentaria: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0986738A-DD7F-4C55-B55D-96B587CF7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78163"/>
            <a:ext cx="6629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2)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Formateur</a:t>
            </a:r>
            <a:r>
              <a:rPr lang="es-MX" altLang="es-MX" sz="3200" b="0">
                <a:latin typeface="Calibri" panose="020F0502020204030204" pitchFamily="34" charset="0"/>
              </a:rPr>
              <a:t> propone una coalición: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269CB5BA-B7D0-4801-B4F1-8E555A071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782763"/>
            <a:ext cx="609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¿algún partido cuenta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con mayoría de escaños?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3B451C6F-64C5-4A73-B6CF-AE6BA38C7D6F}"/>
              </a:ext>
            </a:extLst>
          </p:cNvPr>
          <p:cNvGrpSpPr>
            <a:grpSpLocks/>
          </p:cNvGrpSpPr>
          <p:nvPr/>
        </p:nvGrpSpPr>
        <p:grpSpPr bwMode="auto">
          <a:xfrm>
            <a:off x="5054600" y="1752600"/>
            <a:ext cx="2805113" cy="1066800"/>
            <a:chOff x="3779" y="973"/>
            <a:chExt cx="1767" cy="672"/>
          </a:xfrm>
        </p:grpSpPr>
        <p:sp>
          <p:nvSpPr>
            <p:cNvPr id="38928" name="Text Box 6">
              <a:extLst>
                <a:ext uri="{FF2B5EF4-FFF2-40B4-BE49-F238E27FC236}">
                  <a16:creationId xmlns:a16="http://schemas.microsoft.com/office/drawing/2014/main" id="{78662B29-AB02-4D36-8552-C4C4FC268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" y="973"/>
              <a:ext cx="158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Sí: gobierna </a:t>
              </a:r>
              <a:br>
                <a:rPr lang="es-MX" altLang="es-MX" sz="3200" b="0">
                  <a:latin typeface="Calibri" panose="020F0502020204030204" pitchFamily="34" charset="0"/>
                </a:rPr>
              </a:br>
              <a:r>
                <a:rPr lang="es-MX" altLang="es-MX" sz="3200" b="0">
                  <a:latin typeface="Calibri" panose="020F0502020204030204" pitchFamily="34" charset="0"/>
                </a:rPr>
                <a:t>No: pasa a 2</a:t>
              </a:r>
              <a:endParaRPr lang="es-ES" altLang="es-MX" sz="3200" b="0" i="1">
                <a:latin typeface="Calibri" panose="020F0502020204030204" pitchFamily="34" charset="0"/>
              </a:endParaRPr>
            </a:p>
          </p:txBody>
        </p:sp>
        <p:sp>
          <p:nvSpPr>
            <p:cNvPr id="38929" name="AutoShape 7">
              <a:extLst>
                <a:ext uri="{FF2B5EF4-FFF2-40B4-BE49-F238E27FC236}">
                  <a16:creationId xmlns:a16="http://schemas.microsoft.com/office/drawing/2014/main" id="{83CD66BD-3761-44DA-806A-D5C20ED00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1016"/>
              <a:ext cx="170" cy="594"/>
            </a:xfrm>
            <a:prstGeom prst="leftBrace">
              <a:avLst>
                <a:gd name="adj1" fmla="val 2911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sp>
        <p:nvSpPr>
          <p:cNvPr id="105481" name="Text Box 9">
            <a:extLst>
              <a:ext uri="{FF2B5EF4-FFF2-40B4-BE49-F238E27FC236}">
                <a16:creationId xmlns:a16="http://schemas.microsoft.com/office/drawing/2014/main" id="{359E1969-4DC3-4075-9352-013E683FE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877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suele empezar part. + grande (informal)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82" name="Text Box 10">
            <a:extLst>
              <a:ext uri="{FF2B5EF4-FFF2-40B4-BE49-F238E27FC236}">
                <a16:creationId xmlns:a16="http://schemas.microsoft.com/office/drawing/2014/main" id="{00579C5A-44C9-4883-B19A-5BA01507D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029200"/>
            <a:ext cx="7620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Ministro tiene control de agenda en la </a:t>
            </a:r>
            <a:br>
              <a:rPr lang="es-ES" altLang="es-MX" sz="3200" b="0">
                <a:latin typeface="Calibri" panose="020F0502020204030204" pitchFamily="34" charset="0"/>
              </a:rPr>
            </a:br>
            <a:r>
              <a:rPr lang="es-ES" altLang="es-MX" sz="3200" b="0">
                <a:latin typeface="Calibri" panose="020F0502020204030204" pitchFamily="34" charset="0"/>
              </a:rPr>
              <a:t>   jurisdicción de su cartera (p.ej. Líder verde</a:t>
            </a:r>
            <a:br>
              <a:rPr lang="es-ES" altLang="es-MX" sz="3200" b="0">
                <a:latin typeface="Calibri" panose="020F0502020204030204" pitchFamily="34" charset="0"/>
              </a:rPr>
            </a:br>
            <a:r>
              <a:rPr lang="es-ES" altLang="es-MX" sz="3200" b="0">
                <a:latin typeface="Calibri" panose="020F0502020204030204" pitchFamily="34" charset="0"/>
              </a:rPr>
              <a:t>   en RREE --&gt; vs. guerra Irak)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85" name="Text Box 13">
            <a:extLst>
              <a:ext uri="{FF2B5EF4-FFF2-40B4-BE49-F238E27FC236}">
                <a16:creationId xmlns:a16="http://schemas.microsoft.com/office/drawing/2014/main" id="{3736BE72-FE11-494B-BDEC-F4C36E7CD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177165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Arial" panose="020B0604020202020204" pitchFamily="34" charset="0"/>
              </a:rPr>
              <a:t>ej. UK</a:t>
            </a:r>
          </a:p>
        </p:txBody>
      </p:sp>
      <p:sp>
        <p:nvSpPr>
          <p:cNvPr id="10548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6D19172-BD36-4CC6-A89C-4B9662402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75260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5486" name="Line 14">
            <a:extLst>
              <a:ext uri="{FF2B5EF4-FFF2-40B4-BE49-F238E27FC236}">
                <a16:creationId xmlns:a16="http://schemas.microsoft.com/office/drawing/2014/main" id="{EBDA70CC-49E5-40A3-BDA5-3CDF1A8B1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100" y="19431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5488" name="Text Box 16">
            <a:extLst>
              <a:ext uri="{FF2B5EF4-FFF2-40B4-BE49-F238E27FC236}">
                <a16:creationId xmlns:a16="http://schemas.microsoft.com/office/drawing/2014/main" id="{EB5BAC20-67C7-4F7E-BEC1-19C15D694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4525" y="241935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Arial" panose="020B0604020202020204" pitchFamily="34" charset="0"/>
              </a:rPr>
              <a:t>ej. Alem</a:t>
            </a:r>
          </a:p>
        </p:txBody>
      </p:sp>
      <p:sp>
        <p:nvSpPr>
          <p:cNvPr id="105489" name="AutoShape 1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1FBDD7E-66C0-4C50-BF23-704A2139B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725" y="237490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5490" name="Line 18">
            <a:hlinkClick r:id="rId4" action="ppaction://hlinksldjump"/>
            <a:extLst>
              <a:ext uri="{FF2B5EF4-FFF2-40B4-BE49-F238E27FC236}">
                <a16:creationId xmlns:a16="http://schemas.microsoft.com/office/drawing/2014/main" id="{E26A3A03-72BD-4A8D-918D-D8E3D35AE3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2565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5491" name="Text Box 19">
            <a:extLst>
              <a:ext uri="{FF2B5EF4-FFF2-40B4-BE49-F238E27FC236}">
                <a16:creationId xmlns:a16="http://schemas.microsoft.com/office/drawing/2014/main" id="{5858CF4E-89D4-4607-9C80-F2299BE0D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735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carteras se distribuyen según Gamson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autoUpdateAnimBg="0"/>
      <p:bldP spid="105476" grpId="0" autoUpdateAnimBg="0"/>
      <p:bldP spid="105477" grpId="0" autoUpdateAnimBg="0"/>
      <p:bldP spid="105481" grpId="0" autoUpdateAnimBg="0"/>
      <p:bldP spid="105482" grpId="0" autoUpdateAnimBg="0"/>
      <p:bldP spid="105485" grpId="0" autoUpdateAnimBg="0"/>
      <p:bldP spid="105484" grpId="0" animBg="1"/>
      <p:bldP spid="105488" grpId="0" autoUpdateAnimBg="0"/>
      <p:bldP spid="105489" grpId="0" animBg="1"/>
      <p:bldP spid="105491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>
            <a:extLst>
              <a:ext uri="{FF2B5EF4-FFF2-40B4-BE49-F238E27FC236}">
                <a16:creationId xmlns:a16="http://schemas.microsoft.com/office/drawing/2014/main" id="{D787881C-9571-4858-BFDD-52E4CC04C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3)</a:t>
            </a:r>
            <a:r>
              <a:rPr lang="es-MX" altLang="es-MX" sz="3200" b="0">
                <a:latin typeface="Calibri" panose="020F0502020204030204" pitchFamily="34" charset="0"/>
              </a:rPr>
              <a:t> Coalición mayoritaria = nuevo gobierno.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9573" name="Text Box 5">
            <a:extLst>
              <a:ext uri="{FF2B5EF4-FFF2-40B4-BE49-F238E27FC236}">
                <a16:creationId xmlns:a16="http://schemas.microsoft.com/office/drawing/2014/main" id="{414EC70A-5B04-4ADF-885A-5213EEE49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819150"/>
            <a:ext cx="762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b="0">
                <a:latin typeface="Calibri" panose="020F0502020204030204" pitchFamily="34" charset="0"/>
              </a:rPr>
              <a:t>No son raros los </a:t>
            </a:r>
            <a:r>
              <a:rPr lang="es-ES" altLang="es-MX" sz="3200" b="0" i="1">
                <a:latin typeface="Calibri" panose="020F0502020204030204" pitchFamily="34" charset="0"/>
              </a:rPr>
              <a:t>gobiernos de minoría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650AC138-7195-4FB2-B870-F703CDF7E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900" y="9715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frec.</a:t>
            </a:r>
          </a:p>
        </p:txBody>
      </p:sp>
      <p:sp>
        <p:nvSpPr>
          <p:cNvPr id="109575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FD4F91D-B754-418C-BC7F-A250330EC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93345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576" name="Line 8">
            <a:extLst>
              <a:ext uri="{FF2B5EF4-FFF2-40B4-BE49-F238E27FC236}">
                <a16:creationId xmlns:a16="http://schemas.microsoft.com/office/drawing/2014/main" id="{52E40085-D83A-4956-92C8-154AC7FFB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0450" y="112395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32">
            <a:extLst>
              <a:ext uri="{FF2B5EF4-FFF2-40B4-BE49-F238E27FC236}">
                <a16:creationId xmlns:a16="http://schemas.microsoft.com/office/drawing/2014/main" id="{9B4F1621-CC52-48E3-9B94-C44164577EC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048000"/>
            <a:ext cx="4781550" cy="3276600"/>
            <a:chOff x="864" y="1968"/>
            <a:chExt cx="3012" cy="2064"/>
          </a:xfrm>
        </p:grpSpPr>
        <p:sp>
          <p:nvSpPr>
            <p:cNvPr id="39964" name="Rectangle 27">
              <a:extLst>
                <a:ext uri="{FF2B5EF4-FFF2-40B4-BE49-F238E27FC236}">
                  <a16:creationId xmlns:a16="http://schemas.microsoft.com/office/drawing/2014/main" id="{56F126CA-30DF-4D30-A568-DAFA6976B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968"/>
              <a:ext cx="2832" cy="206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9965" name="Line 28">
              <a:extLst>
                <a:ext uri="{FF2B5EF4-FFF2-40B4-BE49-F238E27FC236}">
                  <a16:creationId xmlns:a16="http://schemas.microsoft.com/office/drawing/2014/main" id="{C018ECFB-339F-44E6-87F9-C37FA013D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188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6" name="Line 29">
              <a:extLst>
                <a:ext uri="{FF2B5EF4-FFF2-40B4-BE49-F238E27FC236}">
                  <a16:creationId xmlns:a16="http://schemas.microsoft.com/office/drawing/2014/main" id="{3621947C-1392-4113-A884-1D70C5B6A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77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7" name="Text Box 30">
              <a:extLst>
                <a:ext uri="{FF2B5EF4-FFF2-40B4-BE49-F238E27FC236}">
                  <a16:creationId xmlns:a16="http://schemas.microsoft.com/office/drawing/2014/main" id="{C4F70C8A-2DE0-45F6-B049-6123ED576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968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anti-bélico</a:t>
              </a:r>
            </a:p>
          </p:txBody>
        </p:sp>
        <p:sp>
          <p:nvSpPr>
            <p:cNvPr id="39968" name="Text Box 31">
              <a:extLst>
                <a:ext uri="{FF2B5EF4-FFF2-40B4-BE49-F238E27FC236}">
                  <a16:creationId xmlns:a16="http://schemas.microsoft.com/office/drawing/2014/main" id="{6F5E2830-3CDC-4C65-AE5A-6E19101B8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" y="3645"/>
              <a:ext cx="11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pro-mercado</a:t>
              </a:r>
            </a:p>
          </p:txBody>
        </p:sp>
      </p:grpSp>
      <p:sp>
        <p:nvSpPr>
          <p:cNvPr id="109606" name="Text Box 38">
            <a:extLst>
              <a:ext uri="{FF2B5EF4-FFF2-40B4-BE49-F238E27FC236}">
                <a16:creationId xmlns:a16="http://schemas.microsoft.com/office/drawing/2014/main" id="{4376A649-32B6-4A91-ADFD-7629B972B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565525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A </a:t>
            </a:r>
            <a:r>
              <a:rPr lang="en-US" altLang="es-MX" sz="1600" b="0">
                <a:solidFill>
                  <a:srgbClr val="008000"/>
                </a:solidFill>
                <a:latin typeface="Calibri" panose="020F0502020204030204" pitchFamily="34" charset="0"/>
              </a:rPr>
              <a:t>30%</a:t>
            </a:r>
            <a:endParaRPr lang="en-US" altLang="es-MX" sz="2000" b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sp>
        <p:nvSpPr>
          <p:cNvPr id="109608" name="Oval 40">
            <a:extLst>
              <a:ext uri="{FF2B5EF4-FFF2-40B4-BE49-F238E27FC236}">
                <a16:creationId xmlns:a16="http://schemas.microsoft.com/office/drawing/2014/main" id="{D1DCDCDD-8EFC-455B-BC05-D6AB9A3AE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229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609" name="Text Box 41">
            <a:extLst>
              <a:ext uri="{FF2B5EF4-FFF2-40B4-BE49-F238E27FC236}">
                <a16:creationId xmlns:a16="http://schemas.microsoft.com/office/drawing/2014/main" id="{A07D4BFC-C2D3-46CD-9631-347472D85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39084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B </a:t>
            </a:r>
            <a:r>
              <a:rPr lang="en-US" altLang="es-MX" sz="1600" b="0">
                <a:latin typeface="Calibri" panose="020F0502020204030204" pitchFamily="34" charset="0"/>
              </a:rPr>
              <a:t>45%</a:t>
            </a:r>
            <a:endParaRPr lang="en-US" altLang="es-MX" sz="2000">
              <a:latin typeface="Calibri" panose="020F0502020204030204" pitchFamily="34" charset="0"/>
            </a:endParaRPr>
          </a:p>
        </p:txBody>
      </p:sp>
      <p:sp>
        <p:nvSpPr>
          <p:cNvPr id="109612" name="Text Box 44">
            <a:extLst>
              <a:ext uri="{FF2B5EF4-FFF2-40B4-BE49-F238E27FC236}">
                <a16:creationId xmlns:a16="http://schemas.microsoft.com/office/drawing/2014/main" id="{409596E0-722B-48FB-A883-19B6E240F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5318125"/>
            <a:ext cx="1333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FFCC66"/>
                </a:solidFill>
                <a:latin typeface="Calibri" panose="020F0502020204030204" pitchFamily="34" charset="0"/>
              </a:rPr>
              <a:t>C</a:t>
            </a:r>
            <a:r>
              <a:rPr lang="en-US" altLang="es-MX" sz="2000" b="0">
                <a:solidFill>
                  <a:srgbClr val="FFCC66"/>
                </a:solidFill>
                <a:latin typeface="Calibri" panose="020F0502020204030204" pitchFamily="34" charset="0"/>
              </a:rPr>
              <a:t> </a:t>
            </a:r>
            <a:r>
              <a:rPr lang="en-US" altLang="es-MX" sz="1600" b="0">
                <a:solidFill>
                  <a:srgbClr val="FFCC66"/>
                </a:solidFill>
                <a:latin typeface="Calibri" panose="020F0502020204030204" pitchFamily="34" charset="0"/>
              </a:rPr>
              <a:t>25%</a:t>
            </a:r>
            <a:endParaRPr lang="en-US" altLang="es-MX" sz="160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9613" name="Text Box 45">
            <a:extLst>
              <a:ext uri="{FF2B5EF4-FFF2-40B4-BE49-F238E27FC236}">
                <a16:creationId xmlns:a16="http://schemas.microsoft.com/office/drawing/2014/main" id="{F451FB8C-B141-4D5D-9C88-287271DB0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9494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2800" b="0">
                <a:latin typeface="Calibri" panose="020F0502020204030204" pitchFamily="34" charset="0"/>
              </a:rPr>
              <a:t>Apoyo </a:t>
            </a:r>
            <a:r>
              <a:rPr lang="es-MX" altLang="es-MX" sz="2800" b="0">
                <a:latin typeface="Calibri" panose="020F0502020204030204" pitchFamily="34" charset="0"/>
              </a:rPr>
              <a:t>tácito (</a:t>
            </a:r>
            <a:r>
              <a:rPr lang="es-ES" altLang="es-MX" sz="2800" b="0">
                <a:latin typeface="Calibri" panose="020F0502020204030204" pitchFamily="34" charset="0"/>
              </a:rPr>
              <a:t>sin carteras</a:t>
            </a:r>
            <a:r>
              <a:rPr lang="es-MX" altLang="es-MX" sz="2800" b="0">
                <a:latin typeface="Calibri" panose="020F0502020204030204" pitchFamily="34" charset="0"/>
              </a:rPr>
              <a:t>) en el parlamento, alianzas </a:t>
            </a:r>
            <a:r>
              <a:rPr lang="es-ES" altLang="es-MX" sz="2800" b="0">
                <a:latin typeface="Calibri" panose="020F0502020204030204" pitchFamily="34" charset="0"/>
              </a:rPr>
              <a:t>cambian según el tema</a:t>
            </a:r>
          </a:p>
        </p:txBody>
      </p:sp>
      <p:sp>
        <p:nvSpPr>
          <p:cNvPr id="109614" name="Text Box 46">
            <a:extLst>
              <a:ext uri="{FF2B5EF4-FFF2-40B4-BE49-F238E27FC236}">
                <a16:creationId xmlns:a16="http://schemas.microsoft.com/office/drawing/2014/main" id="{653BC2EF-67CB-4868-BA5C-49106D5CA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505200"/>
            <a:ext cx="3505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>
                <a:latin typeface="Calibri" panose="020F0502020204030204" pitchFamily="34" charset="0"/>
              </a:rPr>
              <a:t>La supervivencia de un gobierno “B” depende de que A y C no se unan en </a:t>
            </a:r>
            <a:br>
              <a:rPr lang="en-US" altLang="es-MX" b="0">
                <a:latin typeface="Calibri" panose="020F0502020204030204" pitchFamily="34" charset="0"/>
              </a:rPr>
            </a:br>
            <a:r>
              <a:rPr lang="en-US" altLang="es-MX" b="0">
                <a:latin typeface="Calibri" panose="020F0502020204030204" pitchFamily="34" charset="0"/>
              </a:rPr>
              <a:t>su contra...</a:t>
            </a:r>
          </a:p>
        </p:txBody>
      </p:sp>
      <p:sp>
        <p:nvSpPr>
          <p:cNvPr id="109615" name="Line 47">
            <a:extLst>
              <a:ext uri="{FF2B5EF4-FFF2-40B4-BE49-F238E27FC236}">
                <a16:creationId xmlns:a16="http://schemas.microsoft.com/office/drawing/2014/main" id="{70E5D737-C95D-4FF9-8B6C-AF1EE87C7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962400"/>
            <a:ext cx="381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6" name="Line 48">
            <a:extLst>
              <a:ext uri="{FF2B5EF4-FFF2-40B4-BE49-F238E27FC236}">
                <a16:creationId xmlns:a16="http://schemas.microsoft.com/office/drawing/2014/main" id="{0713CF45-5C9D-416C-8A2B-0D55F59BB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4267200"/>
            <a:ext cx="14478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8" name="Line 50">
            <a:extLst>
              <a:ext uri="{FF2B5EF4-FFF2-40B4-BE49-F238E27FC236}">
                <a16:creationId xmlns:a16="http://schemas.microsoft.com/office/drawing/2014/main" id="{B2E03738-AA18-46D4-A774-1CBDD555B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4267200"/>
            <a:ext cx="0" cy="1676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9" name="Line 51">
            <a:extLst>
              <a:ext uri="{FF2B5EF4-FFF2-40B4-BE49-F238E27FC236}">
                <a16:creationId xmlns:a16="http://schemas.microsoft.com/office/drawing/2014/main" id="{D355D9DF-5DA8-4C48-AA47-DFBB8AFC9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5638800"/>
            <a:ext cx="0" cy="304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05" name="Oval 37">
            <a:extLst>
              <a:ext uri="{FF2B5EF4-FFF2-40B4-BE49-F238E27FC236}">
                <a16:creationId xmlns:a16="http://schemas.microsoft.com/office/drawing/2014/main" id="{189C0365-EF7B-41FD-B1FF-6B8856B17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3924300"/>
            <a:ext cx="76200" cy="7620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611" name="Oval 43">
            <a:extLst>
              <a:ext uri="{FF2B5EF4-FFF2-40B4-BE49-F238E27FC236}">
                <a16:creationId xmlns:a16="http://schemas.microsoft.com/office/drawing/2014/main" id="{14F6C450-BF10-4819-94A1-0E5254FA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5600700"/>
            <a:ext cx="76200" cy="76200"/>
          </a:xfrm>
          <a:prstGeom prst="ellipse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9622" name="Text Box 54">
            <a:extLst>
              <a:ext uri="{FF2B5EF4-FFF2-40B4-BE49-F238E27FC236}">
                <a16:creationId xmlns:a16="http://schemas.microsoft.com/office/drawing/2014/main" id="{46056D20-5E9D-447C-84A9-27F5048A1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550" y="1382713"/>
            <a:ext cx="34480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¿cómo subsisten?</a:t>
            </a:r>
            <a:endParaRPr lang="es-ES" altLang="es-MX" sz="3200" b="0" i="1">
              <a:solidFill>
                <a:srgbClr val="990000"/>
              </a:solidFill>
              <a:latin typeface="Calibri" panose="020F0502020204030204" pitchFamily="34" charset="0"/>
            </a:endParaRPr>
          </a:p>
        </p:txBody>
      </p:sp>
      <p:sp>
        <p:nvSpPr>
          <p:cNvPr id="109623" name="Text Box 55">
            <a:extLst>
              <a:ext uri="{FF2B5EF4-FFF2-40B4-BE49-F238E27FC236}">
                <a16:creationId xmlns:a16="http://schemas.microsoft.com/office/drawing/2014/main" id="{A0F8BD5E-C627-426E-9A38-A0E962FF5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597400"/>
            <a:ext cx="3505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>
                <a:latin typeface="Calibri" panose="020F0502020204030204" pitchFamily="34" charset="0"/>
              </a:rPr>
              <a:t>                     para lo cual </a:t>
            </a:r>
            <a:br>
              <a:rPr lang="en-US" altLang="es-MX" b="0">
                <a:latin typeface="Calibri" panose="020F0502020204030204" pitchFamily="34" charset="0"/>
              </a:rPr>
            </a:br>
            <a:r>
              <a:rPr lang="en-US" altLang="es-MX" b="0">
                <a:latin typeface="Calibri" panose="020F0502020204030204" pitchFamily="34" charset="0"/>
              </a:rPr>
              <a:t>B aprovecha afinidades relativas</a:t>
            </a:r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661C1581-D466-421C-B3F0-328FAC451636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810000"/>
            <a:ext cx="990600" cy="581025"/>
            <a:chOff x="96" y="2400"/>
            <a:chExt cx="624" cy="366"/>
          </a:xfrm>
        </p:grpSpPr>
        <p:sp>
          <p:nvSpPr>
            <p:cNvPr id="39962" name="Line 49">
              <a:extLst>
                <a:ext uri="{FF2B5EF4-FFF2-40B4-BE49-F238E27FC236}">
                  <a16:creationId xmlns:a16="http://schemas.microsoft.com/office/drawing/2014/main" id="{CAF77635-B2AE-4E0B-B7AB-80627E4C0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24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3" name="Text Box 56">
              <a:extLst>
                <a:ext uri="{FF2B5EF4-FFF2-40B4-BE49-F238E27FC236}">
                  <a16:creationId xmlns:a16="http://schemas.microsoft.com/office/drawing/2014/main" id="{9F9B3712-DA2F-4BE7-8102-32C08C6AB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400"/>
              <a:ext cx="62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afinidad con A</a:t>
              </a:r>
            </a:p>
          </p:txBody>
        </p:sp>
      </p:grpSp>
      <p:grpSp>
        <p:nvGrpSpPr>
          <p:cNvPr id="4" name="Group 58">
            <a:extLst>
              <a:ext uri="{FF2B5EF4-FFF2-40B4-BE49-F238E27FC236}">
                <a16:creationId xmlns:a16="http://schemas.microsoft.com/office/drawing/2014/main" id="{7CB40D3B-A282-41AA-8716-3A61B02371E6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6045200"/>
            <a:ext cx="1574800" cy="336550"/>
            <a:chOff x="1456" y="3808"/>
            <a:chExt cx="992" cy="212"/>
          </a:xfrm>
        </p:grpSpPr>
        <p:sp>
          <p:nvSpPr>
            <p:cNvPr id="39960" name="Line 52">
              <a:extLst>
                <a:ext uri="{FF2B5EF4-FFF2-40B4-BE49-F238E27FC236}">
                  <a16:creationId xmlns:a16="http://schemas.microsoft.com/office/drawing/2014/main" id="{49DBC76B-CAE4-4A4E-A070-6E5247395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8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1" name="Text Box 57">
              <a:extLst>
                <a:ext uri="{FF2B5EF4-FFF2-40B4-BE49-F238E27FC236}">
                  <a16:creationId xmlns:a16="http://schemas.microsoft.com/office/drawing/2014/main" id="{E7E07565-7713-4DC1-BB20-08947F884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" y="3808"/>
              <a:ext cx="9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afinidad con 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1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2" dur="500"/>
                                        <p:tgtEl>
                                          <p:spTgt spid="109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9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7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8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3" grpId="0" autoUpdateAnimBg="0"/>
      <p:bldP spid="109574" grpId="0" autoUpdateAnimBg="0"/>
      <p:bldP spid="109575" grpId="0" animBg="1"/>
      <p:bldP spid="109606" grpId="0" autoUpdateAnimBg="0"/>
      <p:bldP spid="109608" grpId="0" animBg="1"/>
      <p:bldP spid="109609" grpId="0" autoUpdateAnimBg="0"/>
      <p:bldP spid="109612" grpId="0" autoUpdateAnimBg="0"/>
      <p:bldP spid="109613" grpId="0" autoUpdateAnimBg="0"/>
      <p:bldP spid="109614" grpId="0" autoUpdateAnimBg="0"/>
      <p:bldP spid="109605" grpId="0" animBg="1"/>
      <p:bldP spid="109611" grpId="0" animBg="1" autoUpdateAnimBg="0"/>
      <p:bldP spid="109622" grpId="0" autoUpdateAnimBg="0"/>
      <p:bldP spid="109623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5">
            <a:extLst>
              <a:ext uri="{FF2B5EF4-FFF2-40B4-BE49-F238E27FC236}">
                <a16:creationId xmlns:a16="http://schemas.microsoft.com/office/drawing/2014/main" id="{020CAC36-EABF-4981-940D-0ECB8093A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4)</a:t>
            </a:r>
            <a:r>
              <a:rPr lang="es-MX" altLang="es-MX" sz="3200" b="0">
                <a:latin typeface="Calibri" panose="020F0502020204030204" pitchFamily="34" charset="0"/>
              </a:rPr>
              <a:t> El gobierno envía iniciativas al parlamento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(para que su coalición las apruebe) y ejecuta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los programas de gobierno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0963" name="Text Box 26">
            <a:extLst>
              <a:ext uri="{FF2B5EF4-FFF2-40B4-BE49-F238E27FC236}">
                <a16:creationId xmlns:a16="http://schemas.microsoft.com/office/drawing/2014/main" id="{A2A7B878-A1EF-4BD8-8A38-AFBF1A2DD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 (3)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67" name="Text Box 27">
            <a:extLst>
              <a:ext uri="{FF2B5EF4-FFF2-40B4-BE49-F238E27FC236}">
                <a16:creationId xmlns:a16="http://schemas.microsoft.com/office/drawing/2014/main" id="{BCC28734-4FE1-4512-A02E-BF7A53D22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24200"/>
            <a:ext cx="8096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¿Quién ejerce una mayor influencia, el gobierno o sus </a:t>
            </a:r>
            <a:r>
              <a:rPr lang="es-MX" altLang="es-MX" sz="3200" b="0" i="1">
                <a:latin typeface="Calibri" panose="020F0502020204030204" pitchFamily="34" charset="0"/>
              </a:rPr>
              <a:t>backbenchers</a:t>
            </a:r>
            <a:r>
              <a:rPr lang="es-MX" altLang="es-MX" sz="3200" b="0">
                <a:latin typeface="Calibri" panose="020F0502020204030204" pitchFamily="34" charset="0"/>
              </a:rPr>
              <a:t>?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68" name="Text Box 28">
            <a:extLst>
              <a:ext uri="{FF2B5EF4-FFF2-40B4-BE49-F238E27FC236}">
                <a16:creationId xmlns:a16="http://schemas.microsoft.com/office/drawing/2014/main" id="{B48F33F0-FD1F-47A3-9CB4-3F3618D8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1675"/>
            <a:ext cx="809625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Interdependencia: el gobierno no puede ir siempre en contra de los </a:t>
            </a:r>
            <a:r>
              <a:rPr lang="es-MX" altLang="es-MX" sz="3200" b="0" i="1">
                <a:latin typeface="Calibri" panose="020F0502020204030204" pitchFamily="34" charset="0"/>
              </a:rPr>
              <a:t>backbenchers</a:t>
            </a:r>
            <a:r>
              <a:rPr lang="es-MX" altLang="es-MX" sz="3200" b="0">
                <a:latin typeface="Calibri" panose="020F0502020204030204" pitchFamily="34" charset="0"/>
              </a:rPr>
              <a:t> (ver 5),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pero puede asociar medidas difíciles a votos de censura para “chantajear” a la coalición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7" grpId="0" autoUpdateAnimBg="0"/>
      <p:bldP spid="112668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C2EA8E94-D4BB-4B64-97C1-6B037F64B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5)</a:t>
            </a:r>
            <a:r>
              <a:rPr lang="es-MX" altLang="es-MX" sz="3200" b="0">
                <a:latin typeface="Calibri" panose="020F0502020204030204" pitchFamily="34" charset="0"/>
              </a:rPr>
              <a:t> El gobierno sobrevive mientras una mayoría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no lo censure (inglés: </a:t>
            </a:r>
            <a:r>
              <a:rPr lang="es-MX" altLang="es-MX" sz="3200" b="0" i="1">
                <a:latin typeface="Calibri" panose="020F0502020204030204" pitchFamily="34" charset="0"/>
              </a:rPr>
              <a:t>no-confidence vote</a:t>
            </a:r>
            <a:r>
              <a:rPr lang="es-MX" altLang="es-MX" sz="3200" b="0">
                <a:latin typeface="Calibri" panose="020F0502020204030204" pitchFamily="34" charset="0"/>
              </a:rPr>
              <a:t>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A0A623A-C4B4-4D50-A124-01C24A580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18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 (4)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4692" name="Text Box 4">
            <a:extLst>
              <a:ext uri="{FF2B5EF4-FFF2-40B4-BE49-F238E27FC236}">
                <a16:creationId xmlns:a16="http://schemas.microsoft.com/office/drawing/2014/main" id="{8194F6A9-4360-4E5E-B4E5-B5181A004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0"/>
            <a:ext cx="809625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¿Por qué cae prematuramente un gobierno? ¿Qué factores que desestabilizan el acuerdo de los socios?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4693" name="Text Box 5">
            <a:extLst>
              <a:ext uri="{FF2B5EF4-FFF2-40B4-BE49-F238E27FC236}">
                <a16:creationId xmlns:a16="http://schemas.microsoft.com/office/drawing/2014/main" id="{BB630EC5-758B-4E46-B9E5-CA324FE2B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" y="4572000"/>
            <a:ext cx="8096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Lupia+Strom: cercanía electoral y </a:t>
            </a:r>
            <a:r>
              <a:rPr lang="es-MX" altLang="es-MX" sz="3200" b="0" i="1">
                <a:latin typeface="Calibri" panose="020F0502020204030204" pitchFamily="34" charset="0"/>
              </a:rPr>
              <a:t>shocks</a:t>
            </a:r>
            <a:r>
              <a:rPr lang="es-MX" altLang="es-MX" sz="3200" b="0">
                <a:latin typeface="Calibri" panose="020F0502020204030204" pitchFamily="34" charset="0"/>
              </a:rPr>
              <a:t> corroen el cemento de las coaliciones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CAE9E6AD-E37B-457F-B688-0681D2290DD1}"/>
              </a:ext>
            </a:extLst>
          </p:cNvPr>
          <p:cNvSpPr txBox="1"/>
          <p:nvPr/>
        </p:nvSpPr>
        <p:spPr>
          <a:xfrm>
            <a:off x="539750" y="2492375"/>
            <a:ext cx="7993063" cy="15700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MX" sz="3200" b="0" dirty="0">
                <a:latin typeface="Calibri" pitchFamily="34" charset="0"/>
              </a:rPr>
              <a:t>King </a:t>
            </a:r>
            <a:r>
              <a:rPr lang="es-MX" sz="3200" b="0" i="1" dirty="0">
                <a:latin typeface="Calibri" pitchFamily="34" charset="0"/>
              </a:rPr>
              <a:t>et al</a:t>
            </a:r>
            <a:r>
              <a:rPr lang="es-MX" sz="3200" b="0" dirty="0">
                <a:latin typeface="Calibri" pitchFamily="34" charset="0"/>
              </a:rPr>
              <a:t>.: la obligación constitucional de celebrar elecciones recorta duración esperada del gobierno en U.K. o Canadá a la </a:t>
            </a:r>
            <a:r>
              <a:rPr lang="es-MX" sz="3200" dirty="0">
                <a:latin typeface="Calibri" pitchFamily="34" charset="0"/>
              </a:rPr>
              <a:t>mitad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114693" grpId="0" autoUpdateAnimBg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2C09D9FD-EB78-45E1-8713-0BA11C5B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formación de alianzas poselectorales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B2E98598-219D-40FB-9DBE-31255949F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Tras conocer la partición de escaños, ¿cómo predecir qué coalición se formará?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116747" name="Object 11">
            <a:extLst>
              <a:ext uri="{FF2B5EF4-FFF2-40B4-BE49-F238E27FC236}">
                <a16:creationId xmlns:a16="http://schemas.microsoft.com/office/drawing/2014/main" id="{14E33299-535E-4DB9-9BD6-B613CD193A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2667000"/>
          <a:ext cx="36957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3696119" imgH="2972257" progId="Excel.Chart.8">
                  <p:embed/>
                </p:oleObj>
              </mc:Choice>
              <mc:Fallback>
                <p:oleObj name="Gráfico" r:id="rId2" imgW="3696119" imgH="2972257" progId="Excel.Chart.8">
                  <p:embed/>
                  <p:pic>
                    <p:nvPicPr>
                      <p:cNvPr id="116747" name="Object 11">
                        <a:extLst>
                          <a:ext uri="{FF2B5EF4-FFF2-40B4-BE49-F238E27FC236}">
                            <a16:creationId xmlns:a16="http://schemas.microsoft.com/office/drawing/2014/main" id="{14E33299-535E-4DB9-9BD6-B613CD193A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667000"/>
                        <a:ext cx="36957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0">
            <a:extLst>
              <a:ext uri="{FF2B5EF4-FFF2-40B4-BE49-F238E27FC236}">
                <a16:creationId xmlns:a16="http://schemas.microsoft.com/office/drawing/2014/main" id="{CB540FB7-1576-42CE-BEB0-7CEB6E16E721}"/>
              </a:ext>
            </a:extLst>
          </p:cNvPr>
          <p:cNvGrpSpPr>
            <a:grpSpLocks/>
          </p:cNvGrpSpPr>
          <p:nvPr/>
        </p:nvGrpSpPr>
        <p:grpSpPr bwMode="auto">
          <a:xfrm>
            <a:off x="4229100" y="2362200"/>
            <a:ext cx="1143000" cy="1539875"/>
            <a:chOff x="2664" y="1488"/>
            <a:chExt cx="720" cy="970"/>
          </a:xfrm>
        </p:grpSpPr>
        <p:grpSp>
          <p:nvGrpSpPr>
            <p:cNvPr id="43039" name="Group 30">
              <a:extLst>
                <a:ext uri="{FF2B5EF4-FFF2-40B4-BE49-F238E27FC236}">
                  <a16:creationId xmlns:a16="http://schemas.microsoft.com/office/drawing/2014/main" id="{B45F1479-DFBA-40CA-9139-45A429BA4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728"/>
              <a:ext cx="672" cy="730"/>
              <a:chOff x="2688" y="1728"/>
              <a:chExt cx="672" cy="730"/>
            </a:xfrm>
          </p:grpSpPr>
          <p:sp>
            <p:nvSpPr>
              <p:cNvPr id="43041" name="Text Box 19">
                <a:extLst>
                  <a:ext uri="{FF2B5EF4-FFF2-40B4-BE49-F238E27FC236}">
                    <a16:creationId xmlns:a16="http://schemas.microsoft.com/office/drawing/2014/main" id="{5BC0C4E0-F825-4C15-97A8-4F857937CF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72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42" name="Text Box 20">
                <a:extLst>
                  <a:ext uri="{FF2B5EF4-FFF2-40B4-BE49-F238E27FC236}">
                    <a16:creationId xmlns:a16="http://schemas.microsoft.com/office/drawing/2014/main" id="{F5A6B455-1B5A-4D71-9156-225619592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968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43" name="Text Box 21">
                <a:extLst>
                  <a:ext uri="{FF2B5EF4-FFF2-40B4-BE49-F238E27FC236}">
                    <a16:creationId xmlns:a16="http://schemas.microsoft.com/office/drawing/2014/main" id="{9DD725C9-D24E-479B-96A7-AC63D1CB0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208"/>
                <a:ext cx="672" cy="250"/>
              </a:xfrm>
              <a:prstGeom prst="rect">
                <a:avLst/>
              </a:prstGeom>
              <a:solidFill>
                <a:srgbClr val="00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linke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40" name="Text Box 35">
              <a:extLst>
                <a:ext uri="{FF2B5EF4-FFF2-40B4-BE49-F238E27FC236}">
                  <a16:creationId xmlns:a16="http://schemas.microsoft.com/office/drawing/2014/main" id="{224767FF-7AF0-477C-803D-D219A0285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4" y="1488"/>
              <a:ext cx="7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izquierda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41">
            <a:extLst>
              <a:ext uri="{FF2B5EF4-FFF2-40B4-BE49-F238E27FC236}">
                <a16:creationId xmlns:a16="http://schemas.microsoft.com/office/drawing/2014/main" id="{04AFA7D6-A74A-4B85-AE93-82080CDB095E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362200"/>
            <a:ext cx="1447800" cy="1539875"/>
            <a:chOff x="3504" y="1488"/>
            <a:chExt cx="912" cy="970"/>
          </a:xfrm>
        </p:grpSpPr>
        <p:grpSp>
          <p:nvGrpSpPr>
            <p:cNvPr id="43034" name="Group 31">
              <a:extLst>
                <a:ext uri="{FF2B5EF4-FFF2-40B4-BE49-F238E27FC236}">
                  <a16:creationId xmlns:a16="http://schemas.microsoft.com/office/drawing/2014/main" id="{42518891-8BA0-44B4-B6A2-D92D72A4E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728"/>
              <a:ext cx="672" cy="730"/>
              <a:chOff x="3648" y="1728"/>
              <a:chExt cx="672" cy="730"/>
            </a:xfrm>
          </p:grpSpPr>
          <p:sp>
            <p:nvSpPr>
              <p:cNvPr id="43036" name="Text Box 22">
                <a:extLst>
                  <a:ext uri="{FF2B5EF4-FFF2-40B4-BE49-F238E27FC236}">
                    <a16:creationId xmlns:a16="http://schemas.microsoft.com/office/drawing/2014/main" id="{28313545-0F5A-4B48-8905-088ADC4DCE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172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7" name="Text Box 23">
                <a:extLst>
                  <a:ext uri="{FF2B5EF4-FFF2-40B4-BE49-F238E27FC236}">
                    <a16:creationId xmlns:a16="http://schemas.microsoft.com/office/drawing/2014/main" id="{E65D6951-49AA-46FB-B1E0-14722B9E2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1968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8" name="Text Box 24">
                <a:extLst>
                  <a:ext uri="{FF2B5EF4-FFF2-40B4-BE49-F238E27FC236}">
                    <a16:creationId xmlns:a16="http://schemas.microsoft.com/office/drawing/2014/main" id="{80EAF73B-7CE1-4B62-8D4D-373D94E4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208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35" name="Text Box 36">
              <a:extLst>
                <a:ext uri="{FF2B5EF4-FFF2-40B4-BE49-F238E27FC236}">
                  <a16:creationId xmlns:a16="http://schemas.microsoft.com/office/drawing/2014/main" id="{844EE993-644E-4E78-AA74-E59A1B7FC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488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“semáforo”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6" name="Group 42">
            <a:extLst>
              <a:ext uri="{FF2B5EF4-FFF2-40B4-BE49-F238E27FC236}">
                <a16:creationId xmlns:a16="http://schemas.microsoft.com/office/drawing/2014/main" id="{00BFA54D-BD98-4A72-82DC-25BC75488A0F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4038600"/>
            <a:ext cx="1447800" cy="1539875"/>
            <a:chOff x="2592" y="2774"/>
            <a:chExt cx="912" cy="970"/>
          </a:xfrm>
        </p:grpSpPr>
        <p:grpSp>
          <p:nvGrpSpPr>
            <p:cNvPr id="43029" name="Group 33">
              <a:extLst>
                <a:ext uri="{FF2B5EF4-FFF2-40B4-BE49-F238E27FC236}">
                  <a16:creationId xmlns:a16="http://schemas.microsoft.com/office/drawing/2014/main" id="{124E3771-2284-4052-BB08-FE47B8782A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3014"/>
              <a:ext cx="672" cy="730"/>
              <a:chOff x="3648" y="2630"/>
              <a:chExt cx="672" cy="730"/>
            </a:xfrm>
          </p:grpSpPr>
          <p:sp>
            <p:nvSpPr>
              <p:cNvPr id="43031" name="Text Box 27">
                <a:extLst>
                  <a:ext uri="{FF2B5EF4-FFF2-40B4-BE49-F238E27FC236}">
                    <a16:creationId xmlns:a16="http://schemas.microsoft.com/office/drawing/2014/main" id="{EB1E9AC4-207C-480D-8840-98D2EE4A24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630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032" name="Text Box 28">
                <a:extLst>
                  <a:ext uri="{FF2B5EF4-FFF2-40B4-BE49-F238E27FC236}">
                    <a16:creationId xmlns:a16="http://schemas.microsoft.com/office/drawing/2014/main" id="{6539F73D-B03D-43C4-9489-72CD0BA9F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870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3" name="Text Box 29">
                <a:extLst>
                  <a:ext uri="{FF2B5EF4-FFF2-40B4-BE49-F238E27FC236}">
                    <a16:creationId xmlns:a16="http://schemas.microsoft.com/office/drawing/2014/main" id="{15E3B31C-8AE4-4723-9427-58B3A13E42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110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30" name="Text Box 37">
              <a:extLst>
                <a:ext uri="{FF2B5EF4-FFF2-40B4-BE49-F238E27FC236}">
                  <a16:creationId xmlns:a16="http://schemas.microsoft.com/office/drawing/2014/main" id="{1E8FE636-FF71-47D1-9E3F-14EBB7E9C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77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“Jamaica”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8" name="Group 43">
            <a:extLst>
              <a:ext uri="{FF2B5EF4-FFF2-40B4-BE49-F238E27FC236}">
                <a16:creationId xmlns:a16="http://schemas.microsoft.com/office/drawing/2014/main" id="{0DD0E8DD-1D4F-458C-A4C9-DC5DE9304C86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191000"/>
            <a:ext cx="1447800" cy="1143000"/>
            <a:chOff x="3504" y="2784"/>
            <a:chExt cx="912" cy="720"/>
          </a:xfrm>
        </p:grpSpPr>
        <p:grpSp>
          <p:nvGrpSpPr>
            <p:cNvPr id="43025" name="Group 32">
              <a:extLst>
                <a:ext uri="{FF2B5EF4-FFF2-40B4-BE49-F238E27FC236}">
                  <a16:creationId xmlns:a16="http://schemas.microsoft.com/office/drawing/2014/main" id="{2DEE1DA5-7056-4ABD-94AA-3967F00CC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3014"/>
              <a:ext cx="672" cy="490"/>
              <a:chOff x="2688" y="2630"/>
              <a:chExt cx="672" cy="490"/>
            </a:xfrm>
          </p:grpSpPr>
          <p:sp>
            <p:nvSpPr>
              <p:cNvPr id="43027" name="Text Box 25">
                <a:extLst>
                  <a:ext uri="{FF2B5EF4-FFF2-40B4-BE49-F238E27FC236}">
                    <a16:creationId xmlns:a16="http://schemas.microsoft.com/office/drawing/2014/main" id="{E814C1FC-6804-4D7A-B0EC-A53CD75C7E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630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8" name="Text Box 26">
                <a:extLst>
                  <a:ext uri="{FF2B5EF4-FFF2-40B4-BE49-F238E27FC236}">
                    <a16:creationId xmlns:a16="http://schemas.microsoft.com/office/drawing/2014/main" id="{6DA236C9-C700-4708-A5B9-514634703F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870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26" name="Text Box 38">
              <a:extLst>
                <a:ext uri="{FF2B5EF4-FFF2-40B4-BE49-F238E27FC236}">
                  <a16:creationId xmlns:a16="http://schemas.microsoft.com/office/drawing/2014/main" id="{F4CE5DE2-BCC5-4652-BF37-D3185A2B6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78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Gran coal.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10" name="Group 44">
            <a:extLst>
              <a:ext uri="{FF2B5EF4-FFF2-40B4-BE49-F238E27FC236}">
                <a16:creationId xmlns:a16="http://schemas.microsoft.com/office/drawing/2014/main" id="{76948750-9B1C-4B4D-9FFA-DE0285BDDF87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286000"/>
            <a:ext cx="1447800" cy="3276600"/>
            <a:chOff x="4512" y="1440"/>
            <a:chExt cx="912" cy="2064"/>
          </a:xfrm>
        </p:grpSpPr>
        <p:grpSp>
          <p:nvGrpSpPr>
            <p:cNvPr id="43018" name="Group 34">
              <a:extLst>
                <a:ext uri="{FF2B5EF4-FFF2-40B4-BE49-F238E27FC236}">
                  <a16:creationId xmlns:a16="http://schemas.microsoft.com/office/drawing/2014/main" id="{2E51A7D2-BDD1-4D04-A6BE-FE1EBD333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" y="1728"/>
              <a:ext cx="672" cy="1776"/>
              <a:chOff x="4800" y="768"/>
              <a:chExt cx="672" cy="1776"/>
            </a:xfrm>
          </p:grpSpPr>
          <p:sp>
            <p:nvSpPr>
              <p:cNvPr id="43020" name="Text Box 12">
                <a:extLst>
                  <a:ext uri="{FF2B5EF4-FFF2-40B4-BE49-F238E27FC236}">
                    <a16:creationId xmlns:a16="http://schemas.microsoft.com/office/drawing/2014/main" id="{6B370752-E73B-4E07-A544-790C0A5601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76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1" name="Text Box 15">
                <a:extLst>
                  <a:ext uri="{FF2B5EF4-FFF2-40B4-BE49-F238E27FC236}">
                    <a16:creationId xmlns:a16="http://schemas.microsoft.com/office/drawing/2014/main" id="{4143A969-D563-4B38-AD07-23E0B98445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152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022" name="Text Box 16">
                <a:extLst>
                  <a:ext uri="{FF2B5EF4-FFF2-40B4-BE49-F238E27FC236}">
                    <a16:creationId xmlns:a16="http://schemas.microsoft.com/office/drawing/2014/main" id="{5596F019-C806-4B93-A30D-09B367FA66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536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3" name="Text Box 17">
                <a:extLst>
                  <a:ext uri="{FF2B5EF4-FFF2-40B4-BE49-F238E27FC236}">
                    <a16:creationId xmlns:a16="http://schemas.microsoft.com/office/drawing/2014/main" id="{6B1015B5-F5B1-4231-B899-FA74301F84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910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4" name="Text Box 18">
                <a:extLst>
                  <a:ext uri="{FF2B5EF4-FFF2-40B4-BE49-F238E27FC236}">
                    <a16:creationId xmlns:a16="http://schemas.microsoft.com/office/drawing/2014/main" id="{2D96B385-2A7E-463B-8140-FF576229AF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2294"/>
                <a:ext cx="672" cy="250"/>
              </a:xfrm>
              <a:prstGeom prst="rect">
                <a:avLst/>
              </a:prstGeom>
              <a:solidFill>
                <a:srgbClr val="00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linke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19" name="Text Box 39">
              <a:extLst>
                <a:ext uri="{FF2B5EF4-FFF2-40B4-BE49-F238E27FC236}">
                  <a16:creationId xmlns:a16="http://schemas.microsoft.com/office/drawing/2014/main" id="{12EC536A-64CC-4F6A-A6CE-180A27536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440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¿otra?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67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Text Box 3">
            <a:extLst>
              <a:ext uri="{FF2B5EF4-FFF2-40B4-BE49-F238E27FC236}">
                <a16:creationId xmlns:a16="http://schemas.microsoft.com/office/drawing/2014/main" id="{746EA538-2559-4C3B-8A41-8D959757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CC00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 b="0">
                <a:latin typeface="Calibri" panose="020F0502020204030204" pitchFamily="34" charset="0"/>
              </a:rPr>
              <a:t>) Coaliciones mínimas ganadoras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6" name="Text Box 4">
            <a:extLst>
              <a:ext uri="{FF2B5EF4-FFF2-40B4-BE49-F238E27FC236}">
                <a16:creationId xmlns:a16="http://schemas.microsoft.com/office/drawing/2014/main" id="{4D97FB28-397F-47B8-B78C-3851C43DB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80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 b="0">
                <a:latin typeface="Calibri" panose="020F0502020204030204" pitchFamily="34" charset="0"/>
              </a:rPr>
              <a:t>) Coaliciones de tamaño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7" name="Text Box 5">
            <a:extLst>
              <a:ext uri="{FF2B5EF4-FFF2-40B4-BE49-F238E27FC236}">
                <a16:creationId xmlns:a16="http://schemas.microsoft.com/office/drawing/2014/main" id="{CC2929C4-4899-405D-93F2-55BD6AA75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 b="0">
                <a:latin typeface="Calibri" panose="020F0502020204030204" pitchFamily="34" charset="0"/>
              </a:rPr>
              <a:t>) Coaliciones con el menor número de partidos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8" name="Text Box 6">
            <a:extLst>
              <a:ext uri="{FF2B5EF4-FFF2-40B4-BE49-F238E27FC236}">
                <a16:creationId xmlns:a16="http://schemas.microsoft.com/office/drawing/2014/main" id="{91AC26ED-97A3-483D-8F53-90E64564E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bg2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 b="0">
                <a:latin typeface="Calibri" panose="020F0502020204030204" pitchFamily="34" charset="0"/>
              </a:rPr>
              <a:t>) Coaliciones de rango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9" name="Text Box 7">
            <a:extLst>
              <a:ext uri="{FF2B5EF4-FFF2-40B4-BE49-F238E27FC236}">
                <a16:creationId xmlns:a16="http://schemas.microsoft.com/office/drawing/2014/main" id="{7376DA43-F36C-4C50-90B3-F4F802CC3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021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0066"/>
                </a:solidFill>
                <a:latin typeface="Calibri" panose="020F0502020204030204" pitchFamily="34" charset="0"/>
              </a:rPr>
              <a:t>5</a:t>
            </a:r>
            <a:r>
              <a:rPr lang="es-MX" altLang="es-MX" sz="3200" b="0">
                <a:latin typeface="Calibri" panose="020F0502020204030204" pitchFamily="34" charset="0"/>
              </a:rPr>
              <a:t>) Coaliciones mínimas ganadoras conectadas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400" name="Text Box 8">
            <a:extLst>
              <a:ext uri="{FF2B5EF4-FFF2-40B4-BE49-F238E27FC236}">
                <a16:creationId xmlns:a16="http://schemas.microsoft.com/office/drawing/2014/main" id="{83A60AA2-FA14-4187-B1B7-8D53A70EB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4403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6</a:t>
            </a:r>
            <a:r>
              <a:rPr lang="es-MX" altLang="es-MX" sz="3200" b="0">
                <a:latin typeface="Calibri" panose="020F0502020204030204" pitchFamily="34" charset="0"/>
              </a:rPr>
              <a:t>) Coaliciones viables en </a:t>
            </a:r>
            <a:r>
              <a:rPr lang="es-MX" altLang="es-MX" sz="3200" b="0" i="1">
                <a:latin typeface="Calibri" panose="020F0502020204030204" pitchFamily="34" charset="0"/>
              </a:rPr>
              <a:t>policy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4040" name="Text Box 9">
            <a:extLst>
              <a:ext uri="{FF2B5EF4-FFF2-40B4-BE49-F238E27FC236}">
                <a16:creationId xmlns:a16="http://schemas.microsoft.com/office/drawing/2014/main" id="{891DF357-C22A-4FED-9CB4-8B12EE23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0" y="304800"/>
            <a:ext cx="412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Teoría de coaliciones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 autoUpdateAnimBg="0"/>
      <p:bldP spid="187396" grpId="0" autoUpdateAnimBg="0"/>
      <p:bldP spid="187397" grpId="0" autoUpdateAnimBg="0"/>
      <p:bldP spid="187398" grpId="0" autoUpdateAnimBg="0"/>
      <p:bldP spid="187399" grpId="0" autoUpdateAnimBg="0"/>
      <p:bldP spid="18740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48D149F4-C537-46EE-BE6F-D26CCF52D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616075"/>
            <a:ext cx="45053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/>
                <a:cs typeface="Calibri"/>
              </a:rPr>
              <a:t>Canciller 1862-90</a:t>
            </a:r>
            <a:r>
              <a:rPr lang="es-MX" altLang="es-MX" sz="3200" b="0" dirty="0">
                <a:latin typeface="Calibri"/>
                <a:cs typeface="Calibri"/>
              </a:rPr>
              <a:t>, aplicó magistralmente los preceptos de Maquiavelo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239D7B31-D248-4B42-B176-A7C147CAB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Otto von Bismar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c</a:t>
            </a: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k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(1815-1898)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9220" name="Picture 5" descr="C:\Documents and Settings\emagar\Mis documentos\Mis imágenes\bismarck2.jpg">
            <a:extLst>
              <a:ext uri="{FF2B5EF4-FFF2-40B4-BE49-F238E27FC236}">
                <a16:creationId xmlns:a16="http://schemas.microsoft.com/office/drawing/2014/main" id="{305FF585-C90D-4D29-8B7C-277C0BE4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581150"/>
            <a:ext cx="32385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 Box 6">
            <a:extLst>
              <a:ext uri="{FF2B5EF4-FFF2-40B4-BE49-F238E27FC236}">
                <a16:creationId xmlns:a16="http://schemas.microsoft.com/office/drawing/2014/main" id="{88D0CD02-EC5B-4C63-B67B-885056113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4130675"/>
            <a:ext cx="42291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Premisa: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sólo una Alemania unida permitiría la supervivencia de </a:t>
            </a:r>
            <a:r>
              <a:rPr lang="es-MX" sz="3200" b="0" dirty="0">
                <a:latin typeface="Calibri"/>
                <a:cs typeface="Calibri"/>
              </a:rPr>
              <a:t>Prusia</a:t>
            </a:r>
            <a:endParaRPr lang="es-ES" altLang="es-MX" sz="3200" b="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2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70" name="Text Box 10">
            <a:extLst>
              <a:ext uri="{FF2B5EF4-FFF2-40B4-BE49-F238E27FC236}">
                <a16:creationId xmlns:a16="http://schemas.microsoft.com/office/drawing/2014/main" id="{231B7D2B-99A8-48E6-88EC-668B015F4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73563"/>
            <a:ext cx="85344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55979CA7-6243-4FA2-9BEB-A97F2CF36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 “principio del tamaño” (Riker)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3E23FD22-63CA-4930-A213-4B0D65D1A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Supuesto: los partidos aspiran a ocupar carteras ministeriales; las coaliciones se reparten recursos finitos (</a:t>
            </a:r>
            <a:r>
              <a:rPr lang="es-MX" altLang="es-MX" sz="3200" b="0" i="1">
                <a:latin typeface="Calibri" panose="020F0502020204030204" pitchFamily="34" charset="0"/>
              </a:rPr>
              <a:t>office-based payoffs</a:t>
            </a:r>
            <a:r>
              <a:rPr lang="es-MX" altLang="es-MX" sz="3200" b="0">
                <a:latin typeface="Calibri" panose="020F0502020204030204" pitchFamily="34" charset="0"/>
              </a:rPr>
              <a:t>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7765" name="Text Box 5">
            <a:extLst>
              <a:ext uri="{FF2B5EF4-FFF2-40B4-BE49-F238E27FC236}">
                <a16:creationId xmlns:a16="http://schemas.microsoft.com/office/drawing/2014/main" id="{FC38EB46-FDD9-4F7A-BF2C-F2E455A53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178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Proponer coaliciones es, por tanto, como repartir un pastel.  “Mientras menos burros, más olotes...” 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7766" name="Text Box 6">
            <a:extLst>
              <a:ext uri="{FF2B5EF4-FFF2-40B4-BE49-F238E27FC236}">
                <a16:creationId xmlns:a16="http://schemas.microsoft.com/office/drawing/2014/main" id="{980A5752-B442-4FA3-A6BB-B6BB10630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876800"/>
            <a:ext cx="85344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sólo se formarán coaliciones en las que no sobre ningún miembro = </a:t>
            </a:r>
            <a:r>
              <a:rPr lang="es-MX" altLang="es-MX" sz="3200" b="0" i="1">
                <a:latin typeface="Calibri" panose="020F0502020204030204" pitchFamily="34" charset="0"/>
              </a:rPr>
              <a:t>minimal-winning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coalitions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7767" name="Text Box 7">
            <a:extLst>
              <a:ext uri="{FF2B5EF4-FFF2-40B4-BE49-F238E27FC236}">
                <a16:creationId xmlns:a16="http://schemas.microsoft.com/office/drawing/2014/main" id="{C7CE24B8-058E-435A-A3DB-ECAF8D953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7768" name="AutoShape 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D456A2F-290D-499D-951E-17BF684FF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7769" name="Line 9">
            <a:extLst>
              <a:ext uri="{FF2B5EF4-FFF2-40B4-BE49-F238E27FC236}">
                <a16:creationId xmlns:a16="http://schemas.microsoft.com/office/drawing/2014/main" id="{05A8CE3B-62B4-4F56-AE8B-A324F8332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nimBg="1" autoUpdateAnimBg="0"/>
      <p:bldP spid="117765" grpId="0" autoUpdateAnimBg="0"/>
      <p:bldP spid="117766" grpId="0" animBg="1" autoUpdateAnimBg="0"/>
      <p:bldP spid="117767" grpId="0" autoUpdateAnimBg="0"/>
      <p:bldP spid="11776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3" name="Text Box 9">
            <a:extLst>
              <a:ext uri="{FF2B5EF4-FFF2-40B4-BE49-F238E27FC236}">
                <a16:creationId xmlns:a16="http://schemas.microsoft.com/office/drawing/2014/main" id="{FDAECCBE-59CF-462F-B4A5-6E8026EB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6083" name="Text Box 2">
            <a:extLst>
              <a:ext uri="{FF2B5EF4-FFF2-40B4-BE49-F238E27FC236}">
                <a16:creationId xmlns:a16="http://schemas.microsoft.com/office/drawing/2014/main" id="{1B74FEF1-F791-4631-A6DD-3E0384730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 tamaño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87" name="Text Box 3">
            <a:extLst>
              <a:ext uri="{FF2B5EF4-FFF2-40B4-BE49-F238E27FC236}">
                <a16:creationId xmlns:a16="http://schemas.microsoft.com/office/drawing/2014/main" id="{FA7B29C2-5209-4069-9EEA-9D3E2A2A7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Lleva el principio del tamaño hasta sus últimas consecuencias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65573985-B007-42D2-8F99-B21F1A65E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la </a:t>
            </a:r>
            <a:r>
              <a:rPr lang="es-MX" altLang="es-MX" sz="3200" b="0" i="1">
                <a:latin typeface="Calibri" panose="020F0502020204030204" pitchFamily="34" charset="0"/>
              </a:rPr>
              <a:t>más pequeña</a:t>
            </a:r>
            <a:r>
              <a:rPr lang="es-MX" altLang="es-MX" sz="3200" b="0">
                <a:latin typeface="Calibri" panose="020F0502020204030204" pitchFamily="34" charset="0"/>
              </a:rPr>
              <a:t>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90" name="Text Box 6">
            <a:extLst>
              <a:ext uri="{FF2B5EF4-FFF2-40B4-BE49-F238E27FC236}">
                <a16:creationId xmlns:a16="http://schemas.microsoft.com/office/drawing/2014/main" id="{09F51A5A-3C39-4725-9C1A-AEB05CF5B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8791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0365E7C-7435-44FC-A84D-E8C214190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8792" name="Line 8">
            <a:extLst>
              <a:ext uri="{FF2B5EF4-FFF2-40B4-BE49-F238E27FC236}">
                <a16:creationId xmlns:a16="http://schemas.microsoft.com/office/drawing/2014/main" id="{4D56EDC7-8DFF-4531-9547-D216608C72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3" grpId="0" animBg="1" autoUpdateAnimBg="0"/>
      <p:bldP spid="118787" grpId="0" autoUpdateAnimBg="0"/>
      <p:bldP spid="118789" grpId="0" animBg="1" autoUpdateAnimBg="0"/>
      <p:bldP spid="118790" grpId="0" autoUpdateAnimBg="0"/>
      <p:bldP spid="11879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>
            <a:extLst>
              <a:ext uri="{FF2B5EF4-FFF2-40B4-BE49-F238E27FC236}">
                <a16:creationId xmlns:a16="http://schemas.microsoft.com/office/drawing/2014/main" id="{324F79AF-BD93-444F-9417-19B51A056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C4C7D9A8-52B1-4380-A67D-DC5799637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Menor número de partidos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2" name="Text Box 4">
            <a:extLst>
              <a:ext uri="{FF2B5EF4-FFF2-40B4-BE49-F238E27FC236}">
                <a16:creationId xmlns:a16="http://schemas.microsoft.com/office/drawing/2014/main" id="{58BF39F9-B22C-4717-A564-D226361F9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“Proposición negociadora”: es más fácil negociar entre menos líderes partidistas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3" name="Text Box 5">
            <a:extLst>
              <a:ext uri="{FF2B5EF4-FFF2-40B4-BE49-F238E27FC236}">
                <a16:creationId xmlns:a16="http://schemas.microsoft.com/office/drawing/2014/main" id="{6414EF2D-C5EE-4A9B-9A45-35ACB9A41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la que </a:t>
            </a:r>
            <a:r>
              <a:rPr lang="es-MX" altLang="es-MX" sz="3200" b="0" i="1">
                <a:latin typeface="Calibri" panose="020F0502020204030204" pitchFamily="34" charset="0"/>
              </a:rPr>
              <a:t>menos partidos</a:t>
            </a:r>
            <a:r>
              <a:rPr lang="es-MX" altLang="es-MX" sz="3200" b="0">
                <a:latin typeface="Calibri" panose="020F0502020204030204" pitchFamily="34" charset="0"/>
              </a:rPr>
              <a:t> tenga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91B7D60F-5CC1-4E54-9B80-F305641CB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9815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6975E2A-FCF8-4DDE-A803-AA1C93864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9816" name="Line 8">
            <a:extLst>
              <a:ext uri="{FF2B5EF4-FFF2-40B4-BE49-F238E27FC236}">
                <a16:creationId xmlns:a16="http://schemas.microsoft.com/office/drawing/2014/main" id="{588B7D7A-221D-4E57-888B-E77A4CED6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 animBg="1" autoUpdateAnimBg="0"/>
      <p:bldP spid="119812" grpId="0" autoUpdateAnimBg="0"/>
      <p:bldP spid="119813" grpId="0" animBg="1" autoUpdateAnimBg="0"/>
      <p:bldP spid="119814" grpId="0" autoUpdateAnimBg="0"/>
      <p:bldP spid="1198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>
            <a:extLst>
              <a:ext uri="{FF2B5EF4-FFF2-40B4-BE49-F238E27FC236}">
                <a16:creationId xmlns:a16="http://schemas.microsoft.com/office/drawing/2014/main" id="{37EBAB03-E5A9-45C8-B77E-C74B0AEC6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8131" name="Text Box 3">
            <a:extLst>
              <a:ext uri="{FF2B5EF4-FFF2-40B4-BE49-F238E27FC236}">
                <a16:creationId xmlns:a16="http://schemas.microsoft.com/office/drawing/2014/main" id="{CC7C7835-184A-4E64-8578-B82881F46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Rango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B9091B93-3766-478F-97F7-837F79585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Introduce el criterio ideológico (</a:t>
            </a:r>
            <a:r>
              <a:rPr lang="es-MX" altLang="es-MX" sz="3200" b="0" i="1">
                <a:latin typeface="Calibri" panose="020F0502020204030204" pitchFamily="34" charset="0"/>
              </a:rPr>
              <a:t>policy-based payoffs</a:t>
            </a:r>
            <a:r>
              <a:rPr lang="es-MX" altLang="es-MX" sz="3200" b="0">
                <a:latin typeface="Calibri" panose="020F0502020204030204" pitchFamily="34" charset="0"/>
              </a:rPr>
              <a:t>): es más sencillo lograr acuerdos entre partidos afines en el espectro político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6A293091-1FC9-4ABB-B64A-C56502B53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5541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aquélla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cuyos partidos </a:t>
            </a:r>
            <a:r>
              <a:rPr lang="es-MX" altLang="es-MX" sz="3200" b="0" i="1">
                <a:latin typeface="Calibri" panose="020F0502020204030204" pitchFamily="34" charset="0"/>
              </a:rPr>
              <a:t>se distancien menos</a:t>
            </a:r>
            <a:r>
              <a:rPr lang="es-MX" altLang="es-MX" sz="3200" b="0">
                <a:latin typeface="Calibri" panose="020F0502020204030204" pitchFamily="34" charset="0"/>
              </a:rPr>
              <a:t>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8" name="Text Box 6">
            <a:extLst>
              <a:ext uri="{FF2B5EF4-FFF2-40B4-BE49-F238E27FC236}">
                <a16:creationId xmlns:a16="http://schemas.microsoft.com/office/drawing/2014/main" id="{D4307688-E808-48A0-9583-429729A9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20839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EF403E1-6477-4E0B-A797-CCFE2FC45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0840" name="Line 8">
            <a:extLst>
              <a:ext uri="{FF2B5EF4-FFF2-40B4-BE49-F238E27FC236}">
                <a16:creationId xmlns:a16="http://schemas.microsoft.com/office/drawing/2014/main" id="{4025CBCA-35D4-4929-B41F-34D5D01E4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nimBg="1" autoUpdateAnimBg="0"/>
      <p:bldP spid="120836" grpId="0" autoUpdateAnimBg="0"/>
      <p:bldP spid="120837" grpId="0" animBg="1" autoUpdateAnimBg="0"/>
      <p:bldP spid="120838" grpId="0" autoUpdateAnimBg="0"/>
      <p:bldP spid="1208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>
            <a:extLst>
              <a:ext uri="{FF2B5EF4-FFF2-40B4-BE49-F238E27FC236}">
                <a16:creationId xmlns:a16="http://schemas.microsoft.com/office/drawing/2014/main" id="{7569278C-C7E9-49FE-9EEE-6022CE0EA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6C9644C1-F06B-4348-9B8B-CA9ACED6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Mínimas ganadoras conectadas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0" name="Text Box 4">
            <a:extLst>
              <a:ext uri="{FF2B5EF4-FFF2-40B4-BE49-F238E27FC236}">
                <a16:creationId xmlns:a16="http://schemas.microsoft.com/office/drawing/2014/main" id="{4510F0DE-46CD-4561-BEE8-12355B6EE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Otro criterio ideológico: cada líder es más capaz de negociar con el (los) partidos adyacentes en el espectro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1" name="Text Box 5">
            <a:extLst>
              <a:ext uri="{FF2B5EF4-FFF2-40B4-BE49-F238E27FC236}">
                <a16:creationId xmlns:a16="http://schemas.microsoft.com/office/drawing/2014/main" id="{9F911808-57D0-4AD5-A694-B47EAEBDB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aquélla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i="1">
                <a:latin typeface="Calibri" panose="020F0502020204030204" pitchFamily="34" charset="0"/>
              </a:rPr>
              <a:t>que no deje huecos</a:t>
            </a:r>
            <a:r>
              <a:rPr lang="es-MX" altLang="es-MX" sz="3200" b="0">
                <a:latin typeface="Calibri" panose="020F0502020204030204" pitchFamily="34" charset="0"/>
              </a:rPr>
              <a:t> en el espectro es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2" name="Text Box 6">
            <a:extLst>
              <a:ext uri="{FF2B5EF4-FFF2-40B4-BE49-F238E27FC236}">
                <a16:creationId xmlns:a16="http://schemas.microsoft.com/office/drawing/2014/main" id="{37737F97-22C0-4212-8455-06E27ACE3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21863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989500A-0186-4B3E-B85F-EC25086C3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1864" name="Line 8">
            <a:extLst>
              <a:ext uri="{FF2B5EF4-FFF2-40B4-BE49-F238E27FC236}">
                <a16:creationId xmlns:a16="http://schemas.microsoft.com/office/drawing/2014/main" id="{B0258389-082B-4FF7-AC0A-145976B12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 animBg="1" autoUpdateAnimBg="0"/>
      <p:bldP spid="121860" grpId="0" autoUpdateAnimBg="0"/>
      <p:bldP spid="121861" grpId="0" animBg="1" autoUpdateAnimBg="0"/>
      <p:bldP spid="121862" grpId="0" autoUpdateAnimBg="0"/>
      <p:bldP spid="12186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Image result for german bier critics">
            <a:extLst>
              <a:ext uri="{FF2B5EF4-FFF2-40B4-BE49-F238E27FC236}">
                <a16:creationId xmlns:a16="http://schemas.microsoft.com/office/drawing/2014/main" id="{2CE23C3D-3635-4FD0-8E2C-79994C2E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981075"/>
            <a:ext cx="835025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029" descr="C:\My Documents\My Pictures\german_ballot_1933.gif">
            <a:extLst>
              <a:ext uri="{FF2B5EF4-FFF2-40B4-BE49-F238E27FC236}">
                <a16:creationId xmlns:a16="http://schemas.microsoft.com/office/drawing/2014/main" id="{3CC75A3A-8FF9-4500-B024-30C54731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4800"/>
            <a:ext cx="2376488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032" descr="C:\My Documents\My Pictures\MERKEL91.jpg">
            <a:extLst>
              <a:ext uri="{FF2B5EF4-FFF2-40B4-BE49-F238E27FC236}">
                <a16:creationId xmlns:a16="http://schemas.microsoft.com/office/drawing/2014/main" id="{DB6E7858-7596-4F6B-B953-C7E53986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1034" descr="C:\My Documents\My Pictures\Schroeder96.jpg">
            <a:extLst>
              <a:ext uri="{FF2B5EF4-FFF2-40B4-BE49-F238E27FC236}">
                <a16:creationId xmlns:a16="http://schemas.microsoft.com/office/drawing/2014/main" id="{91583551-0A83-422A-BDD7-0581602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AutoShape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E20A6A7-8C29-4F8B-8F77-36EF8E690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611505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52227" name="Text Box 5">
            <a:extLst>
              <a:ext uri="{FF2B5EF4-FFF2-40B4-BE49-F238E27FC236}">
                <a16:creationId xmlns:a16="http://schemas.microsoft.com/office/drawing/2014/main" id="{0FC29B5F-3F6E-44D4-AAD6-29DF4B703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304800"/>
            <a:ext cx="8159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elección general del 18 de septiembre, 2005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52228" name="Object 1024">
            <a:extLst>
              <a:ext uri="{FF2B5EF4-FFF2-40B4-BE49-F238E27FC236}">
                <a16:creationId xmlns:a16="http://schemas.microsoft.com/office/drawing/2014/main" id="{651A0935-FB86-4C50-9761-76084134CF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5" y="1143000"/>
          <a:ext cx="467836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677032" imgH="2600680" progId="Excel.Sheet.8">
                  <p:embed/>
                </p:oleObj>
              </mc:Choice>
              <mc:Fallback>
                <p:oleObj name="Worksheet" r:id="rId2" imgW="4677032" imgH="2600680" progId="Excel.Sheet.8">
                  <p:embed/>
                  <p:pic>
                    <p:nvPicPr>
                      <p:cNvPr id="52228" name="Object 1024">
                        <a:extLst>
                          <a:ext uri="{FF2B5EF4-FFF2-40B4-BE49-F238E27FC236}">
                            <a16:creationId xmlns:a16="http://schemas.microsoft.com/office/drawing/2014/main" id="{651A0935-FB86-4C50-9761-76084134CF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1143000"/>
                        <a:ext cx="467836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3" name="Object 1025">
            <a:extLst>
              <a:ext uri="{FF2B5EF4-FFF2-40B4-BE49-F238E27FC236}">
                <a16:creationId xmlns:a16="http://schemas.microsoft.com/office/drawing/2014/main" id="{22177AB8-15E9-4F47-93DE-AFC3F4969F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5" y="3876675"/>
          <a:ext cx="467836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677032" imgH="2600680" progId="Excel.Sheet.8">
                  <p:embed/>
                </p:oleObj>
              </mc:Choice>
              <mc:Fallback>
                <p:oleObj name="Worksheet" r:id="rId4" imgW="4677032" imgH="2600680" progId="Excel.Sheet.8">
                  <p:embed/>
                  <p:pic>
                    <p:nvPicPr>
                      <p:cNvPr id="202753" name="Object 1025">
                        <a:extLst>
                          <a:ext uri="{FF2B5EF4-FFF2-40B4-BE49-F238E27FC236}">
                            <a16:creationId xmlns:a16="http://schemas.microsoft.com/office/drawing/2014/main" id="{22177AB8-15E9-4F47-93DE-AFC3F4969F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3876675"/>
                        <a:ext cx="467836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F1255C03-9257-4485-8421-1F8C03514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Coaliciones en gobiernos europeos, 1945-87 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59DD4CB6-09C7-4AD9-A6BC-2D0E91D91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51525"/>
            <a:ext cx="3657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solidFill>
                  <a:srgbClr val="990000"/>
                </a:solidFill>
                <a:latin typeface="Calibri" panose="020F0502020204030204" pitchFamily="34" charset="0"/>
              </a:rPr>
              <a:t>Fuente: Laver + Schofield 1990 </a:t>
            </a:r>
            <a:endParaRPr lang="es-ES" altLang="es-MX" sz="2000" b="0">
              <a:solidFill>
                <a:srgbClr val="99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53252" name="Object 1024">
            <a:extLst>
              <a:ext uri="{FF2B5EF4-FFF2-40B4-BE49-F238E27FC236}">
                <a16:creationId xmlns:a16="http://schemas.microsoft.com/office/drawing/2014/main" id="{5E1E8A3F-A83C-4621-A0B3-FBBD088A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150" y="1219200"/>
          <a:ext cx="8305800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096113" imgH="2924413" progId="Excel.Sheet.8">
                  <p:embed/>
                </p:oleObj>
              </mc:Choice>
              <mc:Fallback>
                <p:oleObj name="Hoja de cálculo" r:id="rId2" imgW="5096113" imgH="2924413" progId="Excel.Sheet.8">
                  <p:embed/>
                  <p:pic>
                    <p:nvPicPr>
                      <p:cNvPr id="53252" name="Object 1024">
                        <a:extLst>
                          <a:ext uri="{FF2B5EF4-FFF2-40B4-BE49-F238E27FC236}">
                            <a16:creationId xmlns:a16="http://schemas.microsoft.com/office/drawing/2014/main" id="{5E1E8A3F-A83C-4621-A0B3-FBBD088A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219200"/>
                        <a:ext cx="8305800" cy="43005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700EFA6-47F4-46EC-A5EF-08A782F73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611505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00" name="Object 1024">
            <a:extLst>
              <a:ext uri="{FF2B5EF4-FFF2-40B4-BE49-F238E27FC236}">
                <a16:creationId xmlns:a16="http://schemas.microsoft.com/office/drawing/2014/main" id="{DBC6F0EE-EEE9-4A09-AAD6-C89F1D8A67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9700" y="1166813"/>
          <a:ext cx="66675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3696119" imgH="2972257" progId="Excel.Chart.8">
                  <p:embed/>
                </p:oleObj>
              </mc:Choice>
              <mc:Fallback>
                <p:oleObj name="Gráfico" r:id="rId2" imgW="3696119" imgH="2972257" progId="Excel.Chart.8">
                  <p:embed/>
                  <p:pic>
                    <p:nvPicPr>
                      <p:cNvPr id="204800" name="Object 1024">
                        <a:extLst>
                          <a:ext uri="{FF2B5EF4-FFF2-40B4-BE49-F238E27FC236}">
                            <a16:creationId xmlns:a16="http://schemas.microsoft.com/office/drawing/2014/main" id="{DBC6F0EE-EEE9-4A09-AAD6-C89F1D8A67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1166813"/>
                        <a:ext cx="6667500" cy="536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Text Box 1027">
            <a:extLst>
              <a:ext uri="{FF2B5EF4-FFF2-40B4-BE49-F238E27FC236}">
                <a16:creationId xmlns:a16="http://schemas.microsoft.com/office/drawing/2014/main" id="{D3664876-50B0-4E0D-84AA-58887364E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22225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Elección general de 2005 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189444" name="AutoShape 102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AE95032-0433-4671-A21C-FD148C34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48400"/>
            <a:ext cx="304800" cy="3048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204800" grpId="0"/>
      <p:bldP spid="1894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67C3E064-6091-44FE-98C9-AC11D23E7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Bismar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c</a:t>
            </a: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k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(2)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994ED631-EF66-4F29-B6F1-86DD53EC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752600"/>
            <a:ext cx="7391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1862: nombrado canciller por Guillermo I.  Decreta alza de impuestos para el ejército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0EB0E7BF-6147-46B3-8D84-4FBDE82D6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3454400"/>
            <a:ext cx="73914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1864: Derrota a Dinamarca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(Schleswig-Holstein)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1866: Derrota a Austria (fuera de Conf. Al.)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1870: Derrota a Francia (Alsacia-Lorena)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0116" name="Text Box 4">
            <a:extLst>
              <a:ext uri="{FF2B5EF4-FFF2-40B4-BE49-F238E27FC236}">
                <a16:creationId xmlns:a16="http://schemas.microsoft.com/office/drawing/2014/main" id="{5196281A-3B40-46A8-8CDF-19AC3FB13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835150"/>
            <a:ext cx="7391400" cy="452431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 dirty="0">
                <a:latin typeface="Calibri"/>
                <a:cs typeface="Calibri"/>
              </a:rPr>
              <a:t>En sept. 1862, </a:t>
            </a:r>
            <a:r>
              <a:rPr lang="en-US" altLang="es-MX" b="0" dirty="0" err="1">
                <a:latin typeface="Calibri"/>
                <a:cs typeface="Calibri"/>
              </a:rPr>
              <a:t>el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i="1" dirty="0">
                <a:latin typeface="Calibri"/>
                <a:cs typeface="Calibri"/>
              </a:rPr>
              <a:t>Landtag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prusiano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rehusaba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aumentar</a:t>
            </a:r>
            <a:r>
              <a:rPr lang="en-US" altLang="es-MX" b="0" dirty="0">
                <a:latin typeface="Calibri"/>
                <a:cs typeface="Calibri"/>
              </a:rPr>
              <a:t> </a:t>
            </a:r>
            <a:r>
              <a:rPr lang="en-US" altLang="es-MX" b="0" dirty="0" err="1">
                <a:latin typeface="Calibri"/>
                <a:cs typeface="Calibri"/>
              </a:rPr>
              <a:t>el</a:t>
            </a:r>
            <a:r>
              <a:rPr lang="en-US" altLang="es-MX" b="0" dirty="0">
                <a:latin typeface="Calibri"/>
                <a:cs typeface="Calibri"/>
              </a:rPr>
              <a:t> </a:t>
            </a:r>
            <a:r>
              <a:rPr lang="en-US" altLang="es-MX" b="0" dirty="0" err="1">
                <a:latin typeface="Calibri"/>
                <a:cs typeface="Calibri"/>
              </a:rPr>
              <a:t>gasto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militar</a:t>
            </a:r>
            <a:r>
              <a:rPr lang="en-US" altLang="es-MX" b="0" dirty="0">
                <a:latin typeface="Calibri"/>
                <a:cs typeface="Calibri"/>
              </a:rPr>
              <a:t>. Bismark </a:t>
            </a:r>
            <a:r>
              <a:rPr lang="en-US" altLang="es-MX" b="0" dirty="0" err="1">
                <a:latin typeface="Calibri"/>
                <a:cs typeface="Calibri"/>
              </a:rPr>
              <a:t>compareció</a:t>
            </a:r>
            <a:r>
              <a:rPr lang="en-US" altLang="es-MX" b="0" dirty="0">
                <a:latin typeface="Calibri"/>
                <a:cs typeface="Calibri"/>
              </a:rPr>
              <a:t> ante la </a:t>
            </a:r>
            <a:r>
              <a:rPr lang="en-US" altLang="es-MX" b="0" dirty="0" err="1">
                <a:latin typeface="Calibri"/>
                <a:cs typeface="Calibri"/>
              </a:rPr>
              <a:t>comisión</a:t>
            </a:r>
            <a:r>
              <a:rPr lang="en-US" altLang="es-MX" b="0" dirty="0">
                <a:latin typeface="Calibri"/>
                <a:cs typeface="Calibri"/>
              </a:rPr>
              <a:t> de </a:t>
            </a:r>
            <a:r>
              <a:rPr lang="en-US" altLang="es-MX" b="0" dirty="0" err="1">
                <a:latin typeface="Calibri"/>
                <a:cs typeface="Calibri"/>
              </a:rPr>
              <a:t>presupuesto</a:t>
            </a:r>
            <a:r>
              <a:rPr lang="en-US" altLang="es-MX" b="0" dirty="0">
                <a:latin typeface="Calibri"/>
                <a:cs typeface="Calibri"/>
              </a:rPr>
              <a:t>: </a:t>
            </a:r>
            <a:endParaRPr lang="en-US" altLang="es-MX" b="0" dirty="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b="0" dirty="0">
                <a:latin typeface="Calibri" panose="020F0502020204030204" pitchFamily="34" charset="0"/>
              </a:rPr>
              <a:t>"La </a:t>
            </a:r>
            <a:r>
              <a:rPr lang="en-US" altLang="es-MX" b="0" dirty="0" err="1">
                <a:latin typeface="Calibri" panose="020F0502020204030204" pitchFamily="34" charset="0"/>
              </a:rPr>
              <a:t>posición</a:t>
            </a:r>
            <a:r>
              <a:rPr lang="en-US" altLang="es-MX" b="0" dirty="0">
                <a:latin typeface="Calibri" panose="020F0502020204030204" pitchFamily="34" charset="0"/>
              </a:rPr>
              <a:t> de Prusia </a:t>
            </a:r>
            <a:r>
              <a:rPr lang="en-US" altLang="es-MX" b="0" dirty="0" err="1">
                <a:latin typeface="Calibri" panose="020F0502020204030204" pitchFamily="34" charset="0"/>
              </a:rPr>
              <a:t>en</a:t>
            </a:r>
            <a:r>
              <a:rPr lang="en-US" altLang="es-MX" b="0" dirty="0">
                <a:latin typeface="Calibri" panose="020F0502020204030204" pitchFamily="34" charset="0"/>
              </a:rPr>
              <a:t> Alemania no la </a:t>
            </a:r>
            <a:r>
              <a:rPr lang="en-US" altLang="es-MX" b="0" dirty="0" err="1">
                <a:latin typeface="Calibri" panose="020F0502020204030204" pitchFamily="34" charset="0"/>
              </a:rPr>
              <a:t>determinará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su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liberalismo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sino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poder</a:t>
            </a:r>
            <a:r>
              <a:rPr lang="en-US" altLang="es-MX" b="0" dirty="0">
                <a:latin typeface="Calibri" panose="020F0502020204030204" pitchFamily="34" charset="0"/>
              </a:rPr>
              <a:t>. Prusia </a:t>
            </a:r>
            <a:r>
              <a:rPr lang="en-US" altLang="es-MX" b="0" dirty="0" err="1">
                <a:latin typeface="Calibri" panose="020F0502020204030204" pitchFamily="34" charset="0"/>
              </a:rPr>
              <a:t>debe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concentrar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su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fuerza</a:t>
            </a:r>
            <a:r>
              <a:rPr lang="en-US" altLang="es-MX" b="0" dirty="0">
                <a:latin typeface="Calibri" panose="020F0502020204030204" pitchFamily="34" charset="0"/>
              </a:rPr>
              <a:t> para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momento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adecuado</a:t>
            </a:r>
            <a:r>
              <a:rPr lang="en-US" altLang="es-MX" b="0" dirty="0">
                <a:latin typeface="Calibri" panose="020F0502020204030204" pitchFamily="34" charset="0"/>
              </a:rPr>
              <a:t>, que ha </a:t>
            </a:r>
            <a:r>
              <a:rPr lang="en-US" altLang="es-MX" b="0" dirty="0" err="1">
                <a:latin typeface="Calibri" panose="020F0502020204030204" pitchFamily="34" charset="0"/>
              </a:rPr>
              <a:t>dejado</a:t>
            </a:r>
            <a:r>
              <a:rPr lang="en-US" altLang="es-MX" b="0" dirty="0">
                <a:latin typeface="Calibri" panose="020F0502020204030204" pitchFamily="34" charset="0"/>
              </a:rPr>
              <a:t> pasar </a:t>
            </a:r>
            <a:r>
              <a:rPr lang="en-US" altLang="es-MX" b="0" dirty="0" err="1">
                <a:latin typeface="Calibri" panose="020F0502020204030204" pitchFamily="34" charset="0"/>
              </a:rPr>
              <a:t>varias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veces</a:t>
            </a:r>
            <a:r>
              <a:rPr lang="en-US" altLang="es-MX" b="0" dirty="0">
                <a:latin typeface="Calibri" panose="020F0502020204030204" pitchFamily="34" charset="0"/>
              </a:rPr>
              <a:t>. El </a:t>
            </a:r>
            <a:r>
              <a:rPr lang="en-US" altLang="es-MX" b="0" dirty="0" err="1">
                <a:latin typeface="Calibri" panose="020F0502020204030204" pitchFamily="34" charset="0"/>
              </a:rPr>
              <a:t>Tratado</a:t>
            </a:r>
            <a:r>
              <a:rPr lang="en-US" altLang="es-MX" b="0" dirty="0">
                <a:latin typeface="Calibri" panose="020F0502020204030204" pitchFamily="34" charset="0"/>
              </a:rPr>
              <a:t> de Viena </a:t>
            </a:r>
            <a:r>
              <a:rPr lang="en-US" altLang="es-MX" b="0" dirty="0" err="1">
                <a:latin typeface="Calibri" panose="020F0502020204030204" pitchFamily="34" charset="0"/>
              </a:rPr>
              <a:t>diseñó</a:t>
            </a:r>
            <a:r>
              <a:rPr lang="en-US" altLang="es-MX" b="0" dirty="0">
                <a:latin typeface="Calibri" panose="020F0502020204030204" pitchFamily="34" charset="0"/>
              </a:rPr>
              <a:t> mal </a:t>
            </a:r>
            <a:r>
              <a:rPr lang="en-US" altLang="es-MX" b="0" dirty="0" err="1">
                <a:latin typeface="Calibri" panose="020F0502020204030204" pitchFamily="34" charset="0"/>
              </a:rPr>
              <a:t>nuestras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fronteras</a:t>
            </a:r>
            <a:r>
              <a:rPr lang="en-US" altLang="es-MX" b="0" dirty="0">
                <a:latin typeface="Calibri" panose="020F0502020204030204" pitchFamily="34" charset="0"/>
              </a:rPr>
              <a:t> para un </a:t>
            </a:r>
            <a:r>
              <a:rPr lang="en-US" altLang="es-MX" b="0" dirty="0" err="1">
                <a:latin typeface="Calibri" panose="020F0502020204030204" pitchFamily="34" charset="0"/>
              </a:rPr>
              <a:t>cuerpo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político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sano</a:t>
            </a:r>
            <a:r>
              <a:rPr lang="en-US" altLang="es-MX" b="0" dirty="0">
                <a:latin typeface="Calibri" panose="020F0502020204030204" pitchFamily="34" charset="0"/>
              </a:rPr>
              <a:t>. No </a:t>
            </a:r>
            <a:r>
              <a:rPr lang="en-US" altLang="es-MX" b="0" dirty="0" err="1">
                <a:latin typeface="Calibri" panose="020F0502020204030204" pitchFamily="34" charset="0"/>
              </a:rPr>
              <a:t>será</a:t>
            </a:r>
            <a:r>
              <a:rPr lang="en-US" altLang="es-MX" b="0" dirty="0">
                <a:latin typeface="Calibri" panose="020F0502020204030204" pitchFamily="34" charset="0"/>
              </a:rPr>
              <a:t> con </a:t>
            </a:r>
            <a:r>
              <a:rPr lang="en-US" altLang="es-MX" b="0" dirty="0" err="1">
                <a:latin typeface="Calibri" panose="020F0502020204030204" pitchFamily="34" charset="0"/>
              </a:rPr>
              <a:t>discursos</a:t>
            </a:r>
            <a:r>
              <a:rPr lang="en-US" altLang="es-MX" b="0" dirty="0">
                <a:latin typeface="Calibri" panose="020F0502020204030204" pitchFamily="34" charset="0"/>
              </a:rPr>
              <a:t> y </a:t>
            </a:r>
            <a:r>
              <a:rPr lang="en-US" altLang="es-MX" b="0" dirty="0" err="1">
                <a:latin typeface="Calibri" panose="020F0502020204030204" pitchFamily="34" charset="0"/>
              </a:rPr>
              <a:t>mayorías</a:t>
            </a:r>
            <a:r>
              <a:rPr lang="en-US" altLang="es-MX" b="0" dirty="0">
                <a:latin typeface="Calibri" panose="020F0502020204030204" pitchFamily="34" charset="0"/>
              </a:rPr>
              <a:t> que se </a:t>
            </a:r>
            <a:r>
              <a:rPr lang="en-US" altLang="es-MX" b="0" dirty="0" err="1">
                <a:latin typeface="Calibri" panose="020F0502020204030204" pitchFamily="34" charset="0"/>
              </a:rPr>
              <a:t>decidirán</a:t>
            </a:r>
            <a:r>
              <a:rPr lang="en-US" altLang="es-MX" b="0" dirty="0">
                <a:latin typeface="Calibri" panose="020F0502020204030204" pitchFamily="34" charset="0"/>
              </a:rPr>
              <a:t> las </a:t>
            </a:r>
            <a:r>
              <a:rPr lang="en-US" altLang="es-MX" b="0" dirty="0" err="1">
                <a:latin typeface="Calibri" panose="020F0502020204030204" pitchFamily="34" charset="0"/>
              </a:rPr>
              <a:t>grandes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cuestiones</a:t>
            </a:r>
            <a:r>
              <a:rPr lang="en-US" altLang="es-MX" b="0" dirty="0">
                <a:latin typeface="Calibri" panose="020F0502020204030204" pitchFamily="34" charset="0"/>
              </a:rPr>
              <a:t> del día –ese </a:t>
            </a:r>
            <a:r>
              <a:rPr lang="en-US" altLang="es-MX" b="0" dirty="0" err="1">
                <a:latin typeface="Calibri" panose="020F0502020204030204" pitchFamily="34" charset="0"/>
              </a:rPr>
              <a:t>fue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grave error de 1848 – </a:t>
            </a:r>
            <a:r>
              <a:rPr lang="en-US" altLang="es-MX" b="0" dirty="0" err="1">
                <a:latin typeface="Calibri" panose="020F0502020204030204" pitchFamily="34" charset="0"/>
              </a:rPr>
              <a:t>sino</a:t>
            </a:r>
            <a:r>
              <a:rPr lang="en-US" altLang="es-MX" b="0" dirty="0">
                <a:latin typeface="Calibri" panose="020F0502020204030204" pitchFamily="34" charset="0"/>
              </a:rPr>
              <a:t> con </a:t>
            </a:r>
            <a:r>
              <a:rPr lang="en-US" altLang="es-MX" dirty="0" err="1">
                <a:latin typeface="Calibri" panose="020F0502020204030204" pitchFamily="34" charset="0"/>
              </a:rPr>
              <a:t>sangre</a:t>
            </a:r>
            <a:r>
              <a:rPr lang="en-US" altLang="es-MX" dirty="0">
                <a:latin typeface="Calibri" panose="020F0502020204030204" pitchFamily="34" charset="0"/>
              </a:rPr>
              <a:t> y </a:t>
            </a:r>
            <a:r>
              <a:rPr lang="en-US" altLang="es-MX" dirty="0" err="1">
                <a:latin typeface="Calibri" panose="020F0502020204030204" pitchFamily="34" charset="0"/>
              </a:rPr>
              <a:t>acero</a:t>
            </a:r>
            <a:r>
              <a:rPr lang="en-US" altLang="es-MX" b="0" dirty="0">
                <a:latin typeface="Calibri" panose="020F0502020204030204" pitchFamily="34" charset="0"/>
              </a:rPr>
              <a:t>"</a:t>
            </a:r>
          </a:p>
          <a:p>
            <a:pPr algn="l">
              <a:spcBef>
                <a:spcPct val="50000"/>
              </a:spcBef>
            </a:pPr>
            <a:r>
              <a:rPr lang="en-US" b="0" dirty="0">
                <a:latin typeface="Calibri"/>
                <a:cs typeface="Calibri"/>
              </a:rPr>
              <a:t>¿Similitudes y </a:t>
            </a:r>
            <a:r>
              <a:rPr lang="en-US" b="0" dirty="0" err="1">
                <a:latin typeface="Calibri"/>
                <a:cs typeface="Calibri"/>
              </a:rPr>
              <a:t>diferencias</a:t>
            </a:r>
            <a:r>
              <a:rPr lang="en-US" b="0" dirty="0">
                <a:latin typeface="Calibri"/>
                <a:cs typeface="Calibri"/>
              </a:rPr>
              <a:t> con Rusia </a:t>
            </a:r>
            <a:r>
              <a:rPr lang="en-US" b="0" dirty="0" err="1">
                <a:latin typeface="Calibri"/>
                <a:cs typeface="Calibri"/>
              </a:rPr>
              <a:t>en</a:t>
            </a:r>
            <a:r>
              <a:rPr lang="en-US" b="0" dirty="0">
                <a:latin typeface="Calibri"/>
                <a:cs typeface="Calibri"/>
              </a:rPr>
              <a:t> </a:t>
            </a:r>
            <a:r>
              <a:rPr lang="en-US" b="0" dirty="0" err="1">
                <a:latin typeface="Calibri"/>
                <a:cs typeface="Calibri"/>
              </a:rPr>
              <a:t>Ucrania</a:t>
            </a:r>
            <a:r>
              <a:rPr lang="en-US" b="0" dirty="0">
                <a:latin typeface="Calibri"/>
                <a:cs typeface="Calibri"/>
              </a:rPr>
              <a:t>?</a:t>
            </a:r>
            <a:endParaRPr lang="en-US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 autoUpdateAnimBg="0"/>
      <p:bldP spid="90116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1024">
            <a:extLst>
              <a:ext uri="{FF2B5EF4-FFF2-40B4-BE49-F238E27FC236}">
                <a16:creationId xmlns:a16="http://schemas.microsoft.com/office/drawing/2014/main" id="{91FD27FA-5DED-4CD0-99F3-131BD95DD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3050" y="1295400"/>
          <a:ext cx="5918200" cy="426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791231" imgH="2010016" progId="Excel.Sheet.8">
                  <p:embed/>
                </p:oleObj>
              </mc:Choice>
              <mc:Fallback>
                <p:oleObj name="Worksheet" r:id="rId2" imgW="2791231" imgH="2010016" progId="Excel.Sheet.8">
                  <p:embed/>
                  <p:pic>
                    <p:nvPicPr>
                      <p:cNvPr id="55298" name="Object 1024">
                        <a:extLst>
                          <a:ext uri="{FF2B5EF4-FFF2-40B4-BE49-F238E27FC236}">
                            <a16:creationId xmlns:a16="http://schemas.microsoft.com/office/drawing/2014/main" id="{91FD27FA-5DED-4CD0-99F3-131BD95DDD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1295400"/>
                        <a:ext cx="5918200" cy="4264025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9" name="Text Box 1027">
            <a:extLst>
              <a:ext uri="{FF2B5EF4-FFF2-40B4-BE49-F238E27FC236}">
                <a16:creationId xmlns:a16="http://schemas.microsoft.com/office/drawing/2014/main" id="{5D4CFA97-92D7-49A5-A118-833E745C4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54075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Escaños en la cámara de los comunes, Reino Unido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111620" name="Oval 1028">
            <a:extLst>
              <a:ext uri="{FF2B5EF4-FFF2-40B4-BE49-F238E27FC236}">
                <a16:creationId xmlns:a16="http://schemas.microsoft.com/office/drawing/2014/main" id="{8D5A0CAD-32A3-43DA-9FD9-0A73578B7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16732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1" name="Oval 1029">
            <a:extLst>
              <a:ext uri="{FF2B5EF4-FFF2-40B4-BE49-F238E27FC236}">
                <a16:creationId xmlns:a16="http://schemas.microsoft.com/office/drawing/2014/main" id="{E8D84522-CC49-4818-A295-4662A7E9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21113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2" name="Oval 1030">
            <a:extLst>
              <a:ext uri="{FF2B5EF4-FFF2-40B4-BE49-F238E27FC236}">
                <a16:creationId xmlns:a16="http://schemas.microsoft.com/office/drawing/2014/main" id="{4644DD55-C52F-4EFF-A715-71FDD2952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5114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3" name="Oval 1031">
            <a:extLst>
              <a:ext uri="{FF2B5EF4-FFF2-40B4-BE49-F238E27FC236}">
                <a16:creationId xmlns:a16="http://schemas.microsoft.com/office/drawing/2014/main" id="{15A9B5ED-980C-45B8-8F60-6A39007E9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29495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4" name="Oval 1032">
            <a:extLst>
              <a:ext uri="{FF2B5EF4-FFF2-40B4-BE49-F238E27FC236}">
                <a16:creationId xmlns:a16="http://schemas.microsoft.com/office/drawing/2014/main" id="{04113E4F-92BA-41C7-A65D-871D1F0D7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3686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5" name="Oval 1033">
            <a:extLst>
              <a:ext uri="{FF2B5EF4-FFF2-40B4-BE49-F238E27FC236}">
                <a16:creationId xmlns:a16="http://schemas.microsoft.com/office/drawing/2014/main" id="{10992400-7253-48C4-BA68-960ECC26A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8068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6" name="Oval 1034">
            <a:extLst>
              <a:ext uri="{FF2B5EF4-FFF2-40B4-BE49-F238E27FC236}">
                <a16:creationId xmlns:a16="http://schemas.microsoft.com/office/drawing/2014/main" id="{14EABB4B-916C-4CD5-8536-0DA7C88D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2259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7" name="Oval 1035">
            <a:extLst>
              <a:ext uri="{FF2B5EF4-FFF2-40B4-BE49-F238E27FC236}">
                <a16:creationId xmlns:a16="http://schemas.microsoft.com/office/drawing/2014/main" id="{5DC1C9CD-F957-406F-93BD-0C378FD8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46259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8" name="Oval 1036">
            <a:extLst>
              <a:ext uri="{FF2B5EF4-FFF2-40B4-BE49-F238E27FC236}">
                <a16:creationId xmlns:a16="http://schemas.microsoft.com/office/drawing/2014/main" id="{4E881E77-A8C9-4BDA-8917-B4BE29F6D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50641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9" name="Text Box 1037">
            <a:extLst>
              <a:ext uri="{FF2B5EF4-FFF2-40B4-BE49-F238E27FC236}">
                <a16:creationId xmlns:a16="http://schemas.microsoft.com/office/drawing/2014/main" id="{B92EE0FF-48AE-4AC4-9EF9-12091B97F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8594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Caso muy sencillo: (casi) siempre hay mayoría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1630" name="AutoShape 103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D82D06E-2F95-406E-A487-E2AE8D3E8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3627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7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73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91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97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3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9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0" grpId="0" animBg="1"/>
      <p:bldP spid="111621" grpId="0" animBg="1"/>
      <p:bldP spid="111622" grpId="0" animBg="1"/>
      <p:bldP spid="111623" grpId="0" animBg="1"/>
      <p:bldP spid="111624" grpId="0" animBg="1"/>
      <p:bldP spid="111625" grpId="0" animBg="1"/>
      <p:bldP spid="111626" grpId="0" animBg="1"/>
      <p:bldP spid="111627" grpId="0" animBg="1"/>
      <p:bldP spid="111628" grpId="0" animBg="1"/>
      <p:bldP spid="111629" grpId="0" autoUpdateAnimBg="0"/>
      <p:bldP spid="11163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C2494313-8CA9-4ED8-BF6A-601A285A7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Helmut Kohl (1982-98)</a:t>
            </a:r>
            <a:endParaRPr lang="es-ES" altLang="es-MX" sz="3200" b="0">
              <a:latin typeface="Garamond" panose="02020404030301010803" pitchFamily="18" charset="0"/>
            </a:endParaRP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454F3BBB-2AA1-4202-8CCB-F0AC7B7DE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Garamond" panose="02020404030301010803" pitchFamily="18" charset="0"/>
              </a:rPr>
              <a:t> xxx</a:t>
            </a:r>
            <a:endParaRPr lang="es-ES" altLang="es-MX" sz="3200" b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E302F4E1-A514-4984-BA82-E4FDD181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Los logros de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Schröder</a:t>
            </a:r>
            <a:r>
              <a:rPr lang="es-ES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(1998-2002)</a:t>
            </a:r>
            <a:endParaRPr lang="es-ES" altLang="es-MX" sz="3200" b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29A4F436-6135-4C47-9283-FA6065E4D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12192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Reducción de impuestos (52 a 39% para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corporaciones; categ. máx. 53 a 42%)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218B234C-233D-4478-B4BF-181FF73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195513"/>
            <a:ext cx="739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Sistema paralelo de pensiones privadas (pirámide)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5047CA4F-A6D0-4787-B531-4FAC398F0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860675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Austeridad: ha frenado aumento gasto y deuda;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aún faltan recortes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4" name="Text Box 8">
            <a:extLst>
              <a:ext uri="{FF2B5EF4-FFF2-40B4-BE49-F238E27FC236}">
                <a16:creationId xmlns:a16="http://schemas.microsoft.com/office/drawing/2014/main" id="{B5AA7ABE-A59A-41EF-BFDA-67525950F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38862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 Ley de inmigración más selectiva (capacitados);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</a:t>
            </a:r>
            <a:r>
              <a:rPr lang="es-MX" altLang="es-MX" sz="2800" b="0" i="1">
                <a:latin typeface="Garamond" panose="02020404030301010803" pitchFamily="18" charset="0"/>
              </a:rPr>
              <a:t>ius soli </a:t>
            </a:r>
            <a:r>
              <a:rPr lang="es-MX" altLang="es-MX" sz="2800" b="0">
                <a:latin typeface="Garamond" panose="02020404030301010803" pitchFamily="18" charset="0"/>
              </a:rPr>
              <a:t>remplaza</a:t>
            </a:r>
            <a:r>
              <a:rPr lang="es-MX" altLang="es-MX" sz="2800" b="0" i="1">
                <a:latin typeface="Garamond" panose="02020404030301010803" pitchFamily="18" charset="0"/>
              </a:rPr>
              <a:t> ius sanguini</a:t>
            </a:r>
            <a:endParaRPr lang="es-ES" altLang="es-MX" sz="2800" b="0" i="1">
              <a:latin typeface="Garamond" panose="02020404030301010803" pitchFamily="18" charset="0"/>
            </a:endParaRPr>
          </a:p>
        </p:txBody>
      </p:sp>
      <p:sp>
        <p:nvSpPr>
          <p:cNvPr id="86025" name="Text Box 9">
            <a:extLst>
              <a:ext uri="{FF2B5EF4-FFF2-40B4-BE49-F238E27FC236}">
                <a16:creationId xmlns:a16="http://schemas.microsoft.com/office/drawing/2014/main" id="{86190AD4-D025-41C6-BCDF-A55E6D6FE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568325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Primeros involucramientos militares desde 1945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(Kosovo, Afganistán); primera oposición a EUA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6" name="Text Box 10">
            <a:extLst>
              <a:ext uri="{FF2B5EF4-FFF2-40B4-BE49-F238E27FC236}">
                <a16:creationId xmlns:a16="http://schemas.microsoft.com/office/drawing/2014/main" id="{F2490548-5D3B-45F7-85DB-772BB3F69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4748213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Consiguió a Bavaria (</a:t>
            </a:r>
            <a:r>
              <a:rPr lang="es-MX" altLang="es-MX" sz="2800" b="0" i="1">
                <a:latin typeface="Garamond" panose="02020404030301010803" pitchFamily="18" charset="0"/>
              </a:rPr>
              <a:t>Land</a:t>
            </a:r>
            <a:r>
              <a:rPr lang="es-MX" altLang="es-MX" sz="2800" b="0">
                <a:latin typeface="Garamond" panose="02020404030301010803" pitchFamily="18" charset="0"/>
              </a:rPr>
              <a:t> más grande) para que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contribuya a la reconstrucción Este hasta 2020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7" name="AutoShape 1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0A932B-4018-4B92-ACF2-9A00FC112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utoUpdateAnimBg="0"/>
      <p:bldP spid="86021" grpId="0" autoUpdateAnimBg="0"/>
      <p:bldP spid="86022" grpId="0" autoUpdateAnimBg="0"/>
      <p:bldP spid="86024" grpId="0" autoUpdateAnimBg="0"/>
      <p:bldP spid="86025" grpId="0" autoUpdateAnimBg="0"/>
      <p:bldP spid="86026" grpId="0" autoUpdateAnimBg="0"/>
      <p:bldP spid="860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2C9096FF-7452-49FA-94D8-707C17C2E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3450" y="304800"/>
            <a:ext cx="4730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Los logros de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Fox</a:t>
            </a:r>
            <a:endParaRPr lang="es-ES" altLang="es-MX" sz="3200" b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9FC11886-E620-4619-8231-E3D9E93F0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14478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 constitucional indígena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48" name="Text Box 8">
            <a:extLst>
              <a:ext uri="{FF2B5EF4-FFF2-40B4-BE49-F238E27FC236}">
                <a16:creationId xmlns:a16="http://schemas.microsoft.com/office/drawing/2014/main" id="{B1CD3751-7894-4F63-97C5-AE7EAF899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4972050"/>
            <a:ext cx="7391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latin typeface="Garamond" panose="02020404030301010803" pitchFamily="18" charset="0"/>
              </a:rPr>
              <a:t> El parlamentarismo es más decisivo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0" name="Text Box 10">
            <a:extLst>
              <a:ext uri="{FF2B5EF4-FFF2-40B4-BE49-F238E27FC236}">
                <a16:creationId xmlns:a16="http://schemas.microsoft.com/office/drawing/2014/main" id="{FC9F1EEF-0245-4013-ACAA-F732E5193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0574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Ley de derecho a la información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1" name="Text Box 11">
            <a:extLst>
              <a:ext uri="{FF2B5EF4-FFF2-40B4-BE49-F238E27FC236}">
                <a16:creationId xmlns:a16="http://schemas.microsoft.com/office/drawing/2014/main" id="{D6E632EA-B058-4559-9B70-D5FA8D512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6670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Reformas menores al sistema financiero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2" name="Text Box 12">
            <a:extLst>
              <a:ext uri="{FF2B5EF4-FFF2-40B4-BE49-F238E27FC236}">
                <a16:creationId xmlns:a16="http://schemas.microsoft.com/office/drawing/2014/main" id="{4C9326C4-B279-4F73-BAFE-C88934BD7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276600"/>
            <a:ext cx="7716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 fiscal; aún falta aumentar base impositiva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3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B8BB3B2-93FC-45A7-9625-99B34641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87054" name="Text Box 14">
            <a:extLst>
              <a:ext uri="{FF2B5EF4-FFF2-40B4-BE49-F238E27FC236}">
                <a16:creationId xmlns:a16="http://schemas.microsoft.com/office/drawing/2014/main" id="{151C37BA-ABC0-44E2-A0C2-D21E889B0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3900488"/>
            <a:ext cx="7716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Reformas administrativas; falta genuino servicio civil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6" grpId="0" autoUpdateAnimBg="0"/>
      <p:bldP spid="87048" grpId="0" animBg="1" autoUpdateAnimBg="0"/>
      <p:bldP spid="87050" grpId="0" autoUpdateAnimBg="0"/>
      <p:bldP spid="87051" grpId="0" autoUpdateAnimBg="0"/>
      <p:bldP spid="87052" grpId="0" autoUpdateAnimBg="0"/>
      <p:bldP spid="87053" grpId="0" animBg="1"/>
      <p:bldP spid="87054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12" name="Rectangle 24">
            <a:extLst>
              <a:ext uri="{FF2B5EF4-FFF2-40B4-BE49-F238E27FC236}">
                <a16:creationId xmlns:a16="http://schemas.microsoft.com/office/drawing/2014/main" id="{CD8931A4-F3D5-4665-BE14-75DAC8BCC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300" y="3200400"/>
            <a:ext cx="3352800" cy="32766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59395" name="Object 1024">
            <a:extLst>
              <a:ext uri="{FF2B5EF4-FFF2-40B4-BE49-F238E27FC236}">
                <a16:creationId xmlns:a16="http://schemas.microsoft.com/office/drawing/2014/main" id="{4FE43B12-9CF8-48C9-869D-AF09A3962F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409700"/>
          <a:ext cx="75057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543808" imgH="495488" progId="Excel.Sheet.8">
                  <p:embed/>
                </p:oleObj>
              </mc:Choice>
              <mc:Fallback>
                <p:oleObj name="Worksheet" r:id="rId2" imgW="3543808" imgH="495488" progId="Excel.Sheet.8">
                  <p:embed/>
                  <p:pic>
                    <p:nvPicPr>
                      <p:cNvPr id="59395" name="Object 1024">
                        <a:extLst>
                          <a:ext uri="{FF2B5EF4-FFF2-40B4-BE49-F238E27FC236}">
                            <a16:creationId xmlns:a16="http://schemas.microsoft.com/office/drawing/2014/main" id="{4FE43B12-9CF8-48C9-869D-AF09A3962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409700"/>
                        <a:ext cx="7505700" cy="10541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Text Box 8">
            <a:extLst>
              <a:ext uri="{FF2B5EF4-FFF2-40B4-BE49-F238E27FC236}">
                <a16:creationId xmlns:a16="http://schemas.microsoft.com/office/drawing/2014/main" id="{B27E91EB-9493-473E-A21C-4274CB59F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Las predicciones de las teorías de coalición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59397" name="Text Box 9">
            <a:extLst>
              <a:ext uri="{FF2B5EF4-FFF2-40B4-BE49-F238E27FC236}">
                <a16:creationId xmlns:a16="http://schemas.microsoft.com/office/drawing/2014/main" id="{E857D2D9-2458-45E9-A0CB-0C9E05B8B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998538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izquierda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59398" name="Text Box 10">
            <a:extLst>
              <a:ext uri="{FF2B5EF4-FFF2-40B4-BE49-F238E27FC236}">
                <a16:creationId xmlns:a16="http://schemas.microsoft.com/office/drawing/2014/main" id="{6592DF18-9A25-4B2C-A93B-B395D5D4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325" y="990600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derecha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099" name="Text Box 11">
            <a:extLst>
              <a:ext uri="{FF2B5EF4-FFF2-40B4-BE49-F238E27FC236}">
                <a16:creationId xmlns:a16="http://schemas.microsoft.com/office/drawing/2014/main" id="{8063A940-E0DA-4FEB-B8DA-91A9C36FC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3351213"/>
            <a:ext cx="3338512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Coalición mínima ganadora: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0" name="Text Box 12">
            <a:extLst>
              <a:ext uri="{FF2B5EF4-FFF2-40B4-BE49-F238E27FC236}">
                <a16:creationId xmlns:a16="http://schemas.microsoft.com/office/drawing/2014/main" id="{5A298BDB-9754-4876-8147-CBA2528AA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3930650"/>
            <a:ext cx="3297237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Tamaño mínimo: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1" name="Text Box 13">
            <a:extLst>
              <a:ext uri="{FF2B5EF4-FFF2-40B4-BE49-F238E27FC236}">
                <a16:creationId xmlns:a16="http://schemas.microsoft.com/office/drawing/2014/main" id="{A180A7DA-FF99-46AB-A55E-B92B1EF8B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4556125"/>
            <a:ext cx="3297237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Proposición negociadora: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2" name="Text Box 14">
            <a:extLst>
              <a:ext uri="{FF2B5EF4-FFF2-40B4-BE49-F238E27FC236}">
                <a16:creationId xmlns:a16="http://schemas.microsoft.com/office/drawing/2014/main" id="{D2748E7A-C763-4BE7-AA32-759299788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65725"/>
            <a:ext cx="32766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Rango mínimo: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3" name="Text Box 15">
            <a:extLst>
              <a:ext uri="{FF2B5EF4-FFF2-40B4-BE49-F238E27FC236}">
                <a16:creationId xmlns:a16="http://schemas.microsoft.com/office/drawing/2014/main" id="{9D65113C-ABFE-4A07-95E3-801F2C45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51525"/>
            <a:ext cx="32766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Mínima ganadora conectada: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4" name="Text Box 16">
            <a:extLst>
              <a:ext uri="{FF2B5EF4-FFF2-40B4-BE49-F238E27FC236}">
                <a16:creationId xmlns:a16="http://schemas.microsoft.com/office/drawing/2014/main" id="{C0A066DA-EC6B-4543-B17C-9562CFAA8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2741613"/>
            <a:ext cx="33401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0">
                <a:solidFill>
                  <a:schemeClr val="folHlink"/>
                </a:solidFill>
                <a:latin typeface="Calibri" panose="020F0502020204030204" pitchFamily="34" charset="0"/>
              </a:rPr>
              <a:t>Predicciones:</a:t>
            </a:r>
            <a:endParaRPr lang="es-E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89105" name="Text Box 17">
            <a:extLst>
              <a:ext uri="{FF2B5EF4-FFF2-40B4-BE49-F238E27FC236}">
                <a16:creationId xmlns:a16="http://schemas.microsoft.com/office/drawing/2014/main" id="{1185AD6C-A289-45C1-A72C-38BDB4D5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3352800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6" name="Text Box 18">
            <a:extLst>
              <a:ext uri="{FF2B5EF4-FFF2-40B4-BE49-F238E27FC236}">
                <a16:creationId xmlns:a16="http://schemas.microsoft.com/office/drawing/2014/main" id="{E5D59206-2368-4A5E-8238-E43C685CB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3946525"/>
            <a:ext cx="3338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anose="020F0502020204030204" pitchFamily="34" charset="0"/>
              </a:rPr>
              <a:t>         </a:t>
            </a: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7" name="Text Box 19">
            <a:extLst>
              <a:ext uri="{FF2B5EF4-FFF2-40B4-BE49-F238E27FC236}">
                <a16:creationId xmlns:a16="http://schemas.microsoft.com/office/drawing/2014/main" id="{F4F77811-252F-48E3-A56D-EB595C524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763" y="4535488"/>
            <a:ext cx="3338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anose="020F0502020204030204" pitchFamily="34" charset="0"/>
              </a:rPr>
              <a:t>                 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9" name="Text Box 21">
            <a:extLst>
              <a:ext uri="{FF2B5EF4-FFF2-40B4-BE49-F238E27FC236}">
                <a16:creationId xmlns:a16="http://schemas.microsoft.com/office/drawing/2014/main" id="{54DC0FE0-B2F0-47F6-9BE7-44DA2C5A8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5180013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latin typeface="Calibri" panose="020F0502020204030204" pitchFamily="34" charset="0"/>
              </a:rPr>
              <a:t>C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     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10" name="Text Box 22">
            <a:extLst>
              <a:ext uri="{FF2B5EF4-FFF2-40B4-BE49-F238E27FC236}">
                <a16:creationId xmlns:a16="http://schemas.microsoft.com/office/drawing/2014/main" id="{92F18104-AB61-4A27-BC34-1BBAF034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830888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latin typeface="Calibri" panose="020F0502020204030204" pitchFamily="34" charset="0"/>
              </a:rPr>
              <a:t>C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     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59410" name="AutoShape 2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C8F8EE6-BD14-44EA-8B0D-9487DB6D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2" grpId="0" animBg="1"/>
      <p:bldP spid="89099" grpId="0" animBg="1" autoUpdateAnimBg="0"/>
      <p:bldP spid="89100" grpId="0" animBg="1" autoUpdateAnimBg="0"/>
      <p:bldP spid="89101" grpId="0" animBg="1" autoUpdateAnimBg="0"/>
      <p:bldP spid="89102" grpId="0" animBg="1" autoUpdateAnimBg="0"/>
      <p:bldP spid="89103" grpId="0" animBg="1" autoUpdateAnimBg="0"/>
      <p:bldP spid="89104" grpId="0" animBg="1" autoUpdateAnimBg="0"/>
      <p:bldP spid="89105" grpId="0" autoUpdateAnimBg="0"/>
      <p:bldP spid="89106" grpId="0" autoUpdateAnimBg="0"/>
      <p:bldP spid="89107" grpId="0" autoUpdateAnimBg="0"/>
      <p:bldP spid="89109" grpId="0" autoUpdateAnimBg="0"/>
      <p:bldP spid="89110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>
            <a:extLst>
              <a:ext uri="{FF2B5EF4-FFF2-40B4-BE49-F238E27FC236}">
                <a16:creationId xmlns:a16="http://schemas.microsoft.com/office/drawing/2014/main" id="{E6097F2E-00A6-4B53-8918-E7B995F8C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Confederación Alemana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60419" name="Picture 3" descr="C:\Documents and Settings\emagar\Mis documentos\Mis imágenes\map german conf 1815.jpg">
            <a:extLst>
              <a:ext uri="{FF2B5EF4-FFF2-40B4-BE49-F238E27FC236}">
                <a16:creationId xmlns:a16="http://schemas.microsoft.com/office/drawing/2014/main" id="{645B23E6-EF7D-414B-9F25-0D348ECB0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924800" cy="51022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1EF22419-3734-4A6E-BD57-BA4B1C5B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Industrialización acelerada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FBD6C5E7-1EC0-4763-9D3E-9755C3FCA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143000"/>
            <a:ext cx="77343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SPD (1890) mvto. sindical organizado.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Bismark lo contrarresta robando sus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banderas: instituye medidas de estado de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bienestar en 1880s (seguridad social etc.)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61A5D851-EB24-4C99-AE3C-E6106995F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3276600"/>
            <a:ext cx="79597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SPD abandonó el radicalismo, izquierda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moderada que compite por representación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en Reichstag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E1BE6B8C-99A9-411C-B294-DF8AC97886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4892675"/>
          <a:ext cx="411480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429104" imgH="981380" progId="Excel.Sheet.8">
                  <p:embed/>
                </p:oleObj>
              </mc:Choice>
              <mc:Fallback>
                <p:oleObj name="Hoja de cálculo" r:id="rId2" imgW="2429104" imgH="981380" progId="Excel.Sheet.8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E1BE6B8C-99A9-411C-B294-DF8AC9788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892675"/>
                        <a:ext cx="4114800" cy="1660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2" name="Picture 6" descr="C:\Documents and Settings\emagar\Mis documentos\Mis imágenes\austrian_empire_1648.jpg">
            <a:extLst>
              <a:ext uri="{FF2B5EF4-FFF2-40B4-BE49-F238E27FC236}">
                <a16:creationId xmlns:a16="http://schemas.microsoft.com/office/drawing/2014/main" id="{906E6385-E1F5-4E03-8B28-90CE1156E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3400"/>
            <a:ext cx="77724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2">
            <a:extLst>
              <a:ext uri="{FF2B5EF4-FFF2-40B4-BE49-F238E27FC236}">
                <a16:creationId xmlns:a16="http://schemas.microsoft.com/office/drawing/2014/main" id="{5C506B0B-F930-4971-B46B-5EA20058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304800"/>
            <a:ext cx="6559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Los competidores por la unificación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B12EB8B0-0C76-488B-BCA5-A133D7D2B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944563"/>
            <a:ext cx="7391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Austria era candidata natural...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75783" name="Picture 7" descr="C:\Documents and Settings\emagar\Mis documentos\Mis imágenes\prussia_1648.jpg">
            <a:extLst>
              <a:ext uri="{FF2B5EF4-FFF2-40B4-BE49-F238E27FC236}">
                <a16:creationId xmlns:a16="http://schemas.microsoft.com/office/drawing/2014/main" id="{1AD5A1A0-E322-4FEA-ADC0-9D0753337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990600"/>
            <a:ext cx="615632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4">
            <a:extLst>
              <a:ext uri="{FF2B5EF4-FFF2-40B4-BE49-F238E27FC236}">
                <a16:creationId xmlns:a16="http://schemas.microsoft.com/office/drawing/2014/main" id="{B832A8FD-A4D8-49B6-B00F-EBF5EAF55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638800"/>
            <a:ext cx="7848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...hasta que Prusia-Brandembugo creció en importancia siglo XVIII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autoUpdateAnimBg="0"/>
      <p:bldP spid="75780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4E5EDBB7-2CE3-4696-9938-05D8961F0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292600"/>
            <a:ext cx="7391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Tensiones condujeron a las Guerras Mundiales. </a:t>
            </a:r>
            <a:r>
              <a:rPr lang="es-MX" sz="3200" b="0" dirty="0">
                <a:latin typeface="Calibri"/>
                <a:cs typeface="Calibri"/>
              </a:rPr>
              <a:t>Guillermo II echó a Bismarck en 1890 -&gt; campañas de expansión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8196EE5-0794-4BF2-A87B-D1191D17E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254" y="2120288"/>
            <a:ext cx="7391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sz="3200" b="0" dirty="0">
                <a:latin typeface="Calibri"/>
                <a:cs typeface="Calibri"/>
              </a:rPr>
              <a:t>Bismarck fue prudente de no crear rencor excesivo (objetivo = Prusia viable y fuerte, no la conquista del mundo)</a:t>
            </a:r>
            <a:endParaRPr lang="es-MX" sz="3200" b="0" dirty="0"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929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3E8683F6-0055-4E5A-9B49-0EA97438A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95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 panose="020F0502020204030204" pitchFamily="34" charset="0"/>
              </a:rPr>
              <a:t>La expansión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59" name="Text Box 3">
            <a:extLst>
              <a:ext uri="{FF2B5EF4-FFF2-40B4-BE49-F238E27FC236}">
                <a16:creationId xmlns:a16="http://schemas.microsoft.com/office/drawing/2014/main" id="{C9688158-F30D-41F5-AEE7-7970D8F2C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 panose="020F0502020204030204" pitchFamily="34" charset="0"/>
              </a:rPr>
              <a:t> Bismarck fue prudente no crear rencor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excesivo entre sus vecinos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(objetivo era una Prusia viable y fuerte, no la conquista del mundo)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2243A231-EE9B-4F60-8E40-61E1A27D2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597275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 panose="020F0502020204030204" pitchFamily="34" charset="0"/>
              </a:rPr>
              <a:t> Guillermo II echa a Bismarck en 1890, inicia campañas de expansión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61" name="Text Box 5">
            <a:extLst>
              <a:ext uri="{FF2B5EF4-FFF2-40B4-BE49-F238E27FC236}">
                <a16:creationId xmlns:a16="http://schemas.microsoft.com/office/drawing/2014/main" id="{45804CC9-3DF8-4E5E-8791-459855AC1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4956175"/>
            <a:ext cx="7391400" cy="15684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 panose="020F0502020204030204" pitchFamily="34" charset="0"/>
              </a:rPr>
              <a:t>Dos Guerras Mundiales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Totalitarismo (1945: </a:t>
            </a:r>
            <a:r>
              <a:rPr lang="es-MX" altLang="es-MX" sz="3200" b="0" dirty="0" err="1">
                <a:latin typeface="Calibri" panose="020F0502020204030204" pitchFamily="34" charset="0"/>
              </a:rPr>
              <a:t>pob</a:t>
            </a:r>
            <a:r>
              <a:rPr lang="es-MX" altLang="es-MX" sz="3200" b="0" dirty="0">
                <a:latin typeface="Calibri" panose="020F0502020204030204" pitchFamily="34" charset="0"/>
              </a:rPr>
              <a:t>. judía de Europa era 10% de la de </a:t>
            </a:r>
            <a:r>
              <a:rPr lang="es-MX" altLang="es-MX" sz="3200" b="0" dirty="0" err="1">
                <a:latin typeface="Calibri" panose="020F0502020204030204" pitchFamily="34" charset="0"/>
              </a:rPr>
              <a:t>pre-guerra</a:t>
            </a:r>
            <a:r>
              <a:rPr lang="es-MX" altLang="es-MX" sz="3200" b="0" dirty="0">
                <a:latin typeface="Calibri" panose="020F0502020204030204" pitchFamily="34" charset="0"/>
              </a:rPr>
              <a:t>). 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autoUpdateAnimBg="0"/>
      <p:bldP spid="96260" grpId="0" autoUpdateAnimBg="0"/>
      <p:bldP spid="96261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63852434-4E6C-4826-860B-3D89BCEDD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95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Tensión economía-política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507AC5AA-F783-4669-B9F8-4723A7F5F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Reich combinó la economía más moderna con una forma premoderna de gobierno</a:t>
            </a:r>
            <a:endParaRPr lang="es-ES" altLang="es-MX" sz="3200" b="0" dirty="0">
              <a:latin typeface="Calibri"/>
              <a:cs typeface="Calibri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E27E3F-3B76-4F5E-A7FC-9DB7C1E4A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781300"/>
            <a:ext cx="73914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A diferencia de GB o F, las clases medias apoyaban a los autócratas (B. Moore)</a:t>
            </a:r>
            <a:endParaRPr lang="es-MX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Tensiones condujeron a las Guerras Mundiales – rivalidades de los estados-nación</a:t>
            </a:r>
            <a:endParaRPr lang="es-MX" altLang="es-MX" sz="3200" b="0" dirty="0">
              <a:latin typeface="Calibri" panose="020F050202020403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>
            <a:extLst>
              <a:ext uri="{FF2B5EF4-FFF2-40B4-BE49-F238E27FC236}">
                <a16:creationId xmlns:a16="http://schemas.microsoft.com/office/drawing/2014/main" id="{67EB8062-EE62-4074-978A-987198231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9906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Reichstag sólo podía aceptar o vetar el presupuesto. Algo es algo...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0BF2F511-03AB-4D89-A792-C60383A45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30480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El Imperio (1871-1918)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y sus instituciones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E358EE6A-EBAF-4EF7-8281-FFF418AB0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4465638"/>
            <a:ext cx="7391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Canciller no era responsable ante Reichstag, elegía y destituía ministros a voluntad. Era agente del emperador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36F4290C-BD78-4712-945B-CD41BBD16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733800"/>
            <a:ext cx="80914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Además, cámara alta dominada por Prusia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6" name="Text Box 6">
            <a:extLst>
              <a:ext uri="{FF2B5EF4-FFF2-40B4-BE49-F238E27FC236}">
                <a16:creationId xmlns:a16="http://schemas.microsoft.com/office/drawing/2014/main" id="{ED0A3EFC-26DD-4636-90C0-C7EABE505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0499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Estados eran relativamente autónomos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7" name="Text Box 7">
            <a:extLst>
              <a:ext uri="{FF2B5EF4-FFF2-40B4-BE49-F238E27FC236}">
                <a16:creationId xmlns:a16="http://schemas.microsoft.com/office/drawing/2014/main" id="{92F79B69-A5FB-4A4B-8EA1-7285AB85A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3078163"/>
            <a:ext cx="7881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... pero antecedente de Bismark en el 62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31" name="Text Box 11">
            <a:extLst>
              <a:ext uri="{FF2B5EF4-FFF2-40B4-BE49-F238E27FC236}">
                <a16:creationId xmlns:a16="http://schemas.microsoft.com/office/drawing/2014/main" id="{B74465EE-3A8D-4936-8F96-CBDF45EF1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174875"/>
            <a:ext cx="14478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800" i="1">
                <a:latin typeface="Calibri" panose="020F0502020204030204" pitchFamily="34" charset="0"/>
              </a:rPr>
              <a:t>B</a:t>
            </a:r>
            <a:r>
              <a:rPr lang="en-US" altLang="es-MX" sz="1800" b="0" i="1">
                <a:latin typeface="Calibri" panose="020F0502020204030204" pitchFamily="34" charset="0"/>
              </a:rPr>
              <a:t>=Bismark</a:t>
            </a:r>
            <a:br>
              <a:rPr lang="en-US" altLang="es-MX" sz="1800" b="0" i="1">
                <a:latin typeface="Calibri" panose="020F0502020204030204" pitchFamily="34" charset="0"/>
              </a:rPr>
            </a:br>
            <a:r>
              <a:rPr lang="en-US" altLang="es-MX" sz="1800" i="1">
                <a:latin typeface="Calibri" panose="020F0502020204030204" pitchFamily="34" charset="0"/>
              </a:rPr>
              <a:t>R</a:t>
            </a:r>
            <a:r>
              <a:rPr lang="en-US" altLang="es-MX" sz="1800" b="0" i="1">
                <a:latin typeface="Calibri" panose="020F0502020204030204" pitchFamily="34" charset="0"/>
              </a:rPr>
              <a:t>=Reichstag</a:t>
            </a:r>
            <a:br>
              <a:rPr lang="en-US" altLang="es-MX" sz="1800" b="0" i="1">
                <a:latin typeface="Calibri" panose="020F0502020204030204" pitchFamily="34" charset="0"/>
              </a:rPr>
            </a:br>
            <a:r>
              <a:rPr lang="en-US" altLang="es-MX" sz="1800" b="0" i="1">
                <a:latin typeface="Calibri" panose="020F0502020204030204" pitchFamily="34" charset="0"/>
              </a:rPr>
              <a:t>x</a:t>
            </a:r>
            <a:r>
              <a:rPr lang="en-US" altLang="es-MX" sz="1800" b="0" i="1" baseline="-25000">
                <a:latin typeface="Calibri" panose="020F0502020204030204" pitchFamily="34" charset="0"/>
              </a:rPr>
              <a:t>0</a:t>
            </a:r>
            <a:r>
              <a:rPr lang="en-US" altLang="es-MX" sz="1800" b="0" i="1">
                <a:latin typeface="Calibri" panose="020F0502020204030204" pitchFamily="34" charset="0"/>
              </a:rPr>
              <a:t>=reversión</a:t>
            </a:r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BEE1A5F0-B6E2-4441-9B77-09066E2BD80B}"/>
              </a:ext>
            </a:extLst>
          </p:cNvPr>
          <p:cNvGrpSpPr>
            <a:grpSpLocks/>
          </p:cNvGrpSpPr>
          <p:nvPr/>
        </p:nvGrpSpPr>
        <p:grpSpPr bwMode="auto">
          <a:xfrm>
            <a:off x="6219825" y="2595563"/>
            <a:ext cx="2238375" cy="400050"/>
            <a:chOff x="2544" y="1632"/>
            <a:chExt cx="1410" cy="252"/>
          </a:xfrm>
        </p:grpSpPr>
        <p:sp>
          <p:nvSpPr>
            <p:cNvPr id="11297" name="Line 17">
              <a:extLst>
                <a:ext uri="{FF2B5EF4-FFF2-40B4-BE49-F238E27FC236}">
                  <a16:creationId xmlns:a16="http://schemas.microsoft.com/office/drawing/2014/main" id="{2035744E-3838-4AE7-84F8-9634E2994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1653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8" name="Text Box 18">
              <a:extLst>
                <a:ext uri="{FF2B5EF4-FFF2-40B4-BE49-F238E27FC236}">
                  <a16:creationId xmlns:a16="http://schemas.microsoft.com/office/drawing/2014/main" id="{E8C447E2-970C-4C2D-9A97-940200028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B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9" name="Text Box 19">
              <a:extLst>
                <a:ext uri="{FF2B5EF4-FFF2-40B4-BE49-F238E27FC236}">
                  <a16:creationId xmlns:a16="http://schemas.microsoft.com/office/drawing/2014/main" id="{7737BA1F-666C-4FB5-BCCF-F4F633E1B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0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300" name="Text Box 20">
              <a:extLst>
                <a:ext uri="{FF2B5EF4-FFF2-40B4-BE49-F238E27FC236}">
                  <a16:creationId xmlns:a16="http://schemas.microsoft.com/office/drawing/2014/main" id="{323E8053-D113-473D-923E-F42B41926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x</a:t>
              </a:r>
              <a:r>
                <a:rPr lang="en-US" altLang="es-MX" sz="1800" i="1" baseline="-25000">
                  <a:latin typeface="Calibri" panose="020F0502020204030204" pitchFamily="34" charset="0"/>
                </a:rPr>
                <a:t>0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301" name="Line 21">
              <a:extLst>
                <a:ext uri="{FF2B5EF4-FFF2-40B4-BE49-F238E27FC236}">
                  <a16:creationId xmlns:a16="http://schemas.microsoft.com/office/drawing/2014/main" id="{E89CE11B-0B21-4DC0-BE3D-E98E974F5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302" name="Line 22">
              <a:extLst>
                <a:ext uri="{FF2B5EF4-FFF2-40B4-BE49-F238E27FC236}">
                  <a16:creationId xmlns:a16="http://schemas.microsoft.com/office/drawing/2014/main" id="{44E69760-8BA0-4EA5-94A1-32E6F7F66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303" name="Line 23">
              <a:extLst>
                <a:ext uri="{FF2B5EF4-FFF2-40B4-BE49-F238E27FC236}">
                  <a16:creationId xmlns:a16="http://schemas.microsoft.com/office/drawing/2014/main" id="{F4619827-6E4C-41A4-8EE5-330601C30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45">
            <a:extLst>
              <a:ext uri="{FF2B5EF4-FFF2-40B4-BE49-F238E27FC236}">
                <a16:creationId xmlns:a16="http://schemas.microsoft.com/office/drawing/2014/main" id="{44C7AA26-9F04-4742-A7B8-4262BF28B219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590800"/>
            <a:ext cx="2238375" cy="400050"/>
            <a:chOff x="4032" y="1632"/>
            <a:chExt cx="1410" cy="252"/>
          </a:xfrm>
        </p:grpSpPr>
        <p:sp>
          <p:nvSpPr>
            <p:cNvPr id="11290" name="Line 24">
              <a:extLst>
                <a:ext uri="{FF2B5EF4-FFF2-40B4-BE49-F238E27FC236}">
                  <a16:creationId xmlns:a16="http://schemas.microsoft.com/office/drawing/2014/main" id="{1BAD3238-DE6C-4C68-8FF2-AC7CC3726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2" y="1653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1" name="Text Box 25">
              <a:extLst>
                <a:ext uri="{FF2B5EF4-FFF2-40B4-BE49-F238E27FC236}">
                  <a16:creationId xmlns:a16="http://schemas.microsoft.com/office/drawing/2014/main" id="{B2DAC3C9-0E52-487D-9FF6-F1DBCFB56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6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2" name="Text Box 26">
              <a:extLst>
                <a:ext uri="{FF2B5EF4-FFF2-40B4-BE49-F238E27FC236}">
                  <a16:creationId xmlns:a16="http://schemas.microsoft.com/office/drawing/2014/main" id="{8602EA72-04F5-4D91-B30B-D31D65E20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8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B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3" name="Text Box 27">
              <a:extLst>
                <a:ext uri="{FF2B5EF4-FFF2-40B4-BE49-F238E27FC236}">
                  <a16:creationId xmlns:a16="http://schemas.microsoft.com/office/drawing/2014/main" id="{34C5FDB2-10DB-4754-ADE2-9FCF58AE1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x</a:t>
              </a:r>
              <a:r>
                <a:rPr lang="en-US" altLang="es-MX" sz="1800" i="1" baseline="-25000">
                  <a:latin typeface="Calibri" panose="020F0502020204030204" pitchFamily="34" charset="0"/>
                </a:rPr>
                <a:t>0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4" name="Line 28">
              <a:extLst>
                <a:ext uri="{FF2B5EF4-FFF2-40B4-BE49-F238E27FC236}">
                  <a16:creationId xmlns:a16="http://schemas.microsoft.com/office/drawing/2014/main" id="{DF26DD45-52F6-4120-A68B-74A65771B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5" name="Line 29">
              <a:extLst>
                <a:ext uri="{FF2B5EF4-FFF2-40B4-BE49-F238E27FC236}">
                  <a16:creationId xmlns:a16="http://schemas.microsoft.com/office/drawing/2014/main" id="{314B3162-52EC-42FA-89B8-C07989171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6" name="Line 30">
              <a:extLst>
                <a:ext uri="{FF2B5EF4-FFF2-40B4-BE49-F238E27FC236}">
                  <a16:creationId xmlns:a16="http://schemas.microsoft.com/office/drawing/2014/main" id="{99716466-6068-49F4-B813-283D33D15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9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pic>
        <p:nvPicPr>
          <p:cNvPr id="81957" name="Picture 37" descr="C:\My Documents\My Pictures\Reichstagsgeb.jpg">
            <a:extLst>
              <a:ext uri="{FF2B5EF4-FFF2-40B4-BE49-F238E27FC236}">
                <a16:creationId xmlns:a16="http://schemas.microsoft.com/office/drawing/2014/main" id="{196E471B-5F37-4C96-9EAD-A1AB7AD0A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33600"/>
            <a:ext cx="56388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9" name="Line 39">
            <a:extLst>
              <a:ext uri="{FF2B5EF4-FFF2-40B4-BE49-F238E27FC236}">
                <a16:creationId xmlns:a16="http://schemas.microsoft.com/office/drawing/2014/main" id="{7CA2DE22-052E-412A-B961-A0FE7C8F7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6200" y="2235200"/>
            <a:ext cx="0" cy="3048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4" name="Group 42">
            <a:extLst>
              <a:ext uri="{FF2B5EF4-FFF2-40B4-BE49-F238E27FC236}">
                <a16:creationId xmlns:a16="http://schemas.microsoft.com/office/drawing/2014/main" id="{30AAD3B6-16CF-4A0B-896E-C27F6C782ABC}"/>
              </a:ext>
            </a:extLst>
          </p:cNvPr>
          <p:cNvGrpSpPr>
            <a:grpSpLocks/>
          </p:cNvGrpSpPr>
          <p:nvPr/>
        </p:nvGrpSpPr>
        <p:grpSpPr bwMode="auto">
          <a:xfrm>
            <a:off x="6448425" y="2400300"/>
            <a:ext cx="1062038" cy="228600"/>
            <a:chOff x="2688" y="1509"/>
            <a:chExt cx="669" cy="144"/>
          </a:xfrm>
        </p:grpSpPr>
        <p:sp>
          <p:nvSpPr>
            <p:cNvPr id="11288" name="Line 43">
              <a:extLst>
                <a:ext uri="{FF2B5EF4-FFF2-40B4-BE49-F238E27FC236}">
                  <a16:creationId xmlns:a16="http://schemas.microsoft.com/office/drawing/2014/main" id="{C58F0105-83E2-49AD-B7F7-0A9B2C70E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1509"/>
              <a:ext cx="336" cy="14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89" name="Line 44">
              <a:extLst>
                <a:ext uri="{FF2B5EF4-FFF2-40B4-BE49-F238E27FC236}">
                  <a16:creationId xmlns:a16="http://schemas.microsoft.com/office/drawing/2014/main" id="{E70D9302-ED43-4CF3-BA6A-C84ACD367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1" y="1509"/>
              <a:ext cx="336" cy="14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81966" name="Line 46">
            <a:extLst>
              <a:ext uri="{FF2B5EF4-FFF2-40B4-BE49-F238E27FC236}">
                <a16:creationId xmlns:a16="http://schemas.microsoft.com/office/drawing/2014/main" id="{A8235EF9-9320-4912-834C-51BE775D3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235200"/>
            <a:ext cx="0" cy="3048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5" name="Group 47">
            <a:extLst>
              <a:ext uri="{FF2B5EF4-FFF2-40B4-BE49-F238E27FC236}">
                <a16:creationId xmlns:a16="http://schemas.microsoft.com/office/drawing/2014/main" id="{C00868C1-B29F-4761-BF1C-197F6CEA2A23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590800"/>
            <a:ext cx="2133600" cy="400050"/>
            <a:chOff x="1104" y="1632"/>
            <a:chExt cx="1344" cy="252"/>
          </a:xfrm>
        </p:grpSpPr>
        <p:grpSp>
          <p:nvGrpSpPr>
            <p:cNvPr id="11280" name="Group 48">
              <a:extLst>
                <a:ext uri="{FF2B5EF4-FFF2-40B4-BE49-F238E27FC236}">
                  <a16:creationId xmlns:a16="http://schemas.microsoft.com/office/drawing/2014/main" id="{03D9CBC3-5AA5-450C-BC23-58D0B3AD1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4" y="1632"/>
              <a:ext cx="1254" cy="252"/>
              <a:chOff x="1194" y="1632"/>
              <a:chExt cx="1254" cy="252"/>
            </a:xfrm>
          </p:grpSpPr>
          <p:sp>
            <p:nvSpPr>
              <p:cNvPr id="11282" name="Line 49">
                <a:extLst>
                  <a:ext uri="{FF2B5EF4-FFF2-40B4-BE49-F238E27FC236}">
                    <a16:creationId xmlns:a16="http://schemas.microsoft.com/office/drawing/2014/main" id="{9D9B0948-9105-4747-B876-DF7E608F6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4" y="1653"/>
                <a:ext cx="1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3" name="Text Box 50">
                <a:extLst>
                  <a:ext uri="{FF2B5EF4-FFF2-40B4-BE49-F238E27FC236}">
                    <a16:creationId xmlns:a16="http://schemas.microsoft.com/office/drawing/2014/main" id="{1E6183D5-6878-4452-9EF4-8FFE54BAE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2" y="1653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800" i="1">
                    <a:latin typeface="Calibri" panose="020F0502020204030204" pitchFamily="34" charset="0"/>
                  </a:rPr>
                  <a:t>B</a:t>
                </a:r>
                <a:endParaRPr lang="en-US" altLang="es-MX" sz="1800" b="0" i="1">
                  <a:latin typeface="Calibri" panose="020F0502020204030204" pitchFamily="34" charset="0"/>
                </a:endParaRPr>
              </a:p>
            </p:txBody>
          </p:sp>
          <p:sp>
            <p:nvSpPr>
              <p:cNvPr id="11284" name="Text Box 51">
                <a:extLst>
                  <a:ext uri="{FF2B5EF4-FFF2-40B4-BE49-F238E27FC236}">
                    <a16:creationId xmlns:a16="http://schemas.microsoft.com/office/drawing/2014/main" id="{FBD1F32D-D587-4EEA-A9C1-20DAFA3E23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1653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800" i="1">
                    <a:latin typeface="Calibri" panose="020F0502020204030204" pitchFamily="34" charset="0"/>
                  </a:rPr>
                  <a:t>x</a:t>
                </a:r>
                <a:r>
                  <a:rPr lang="en-US" altLang="es-MX" sz="1800" i="1" baseline="-25000">
                    <a:latin typeface="Calibri" panose="020F0502020204030204" pitchFamily="34" charset="0"/>
                  </a:rPr>
                  <a:t>0</a:t>
                </a:r>
                <a:endParaRPr lang="en-US" altLang="es-MX" sz="1800" b="0" i="1">
                  <a:latin typeface="Calibri" panose="020F0502020204030204" pitchFamily="34" charset="0"/>
                </a:endParaRPr>
              </a:p>
            </p:txBody>
          </p:sp>
          <p:sp>
            <p:nvSpPr>
              <p:cNvPr id="11285" name="Line 52">
                <a:extLst>
                  <a:ext uri="{FF2B5EF4-FFF2-40B4-BE49-F238E27FC236}">
                    <a16:creationId xmlns:a16="http://schemas.microsoft.com/office/drawing/2014/main" id="{2E9C21C8-A1D8-4167-877A-808124464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" y="163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6" name="Line 53">
                <a:extLst>
                  <a:ext uri="{FF2B5EF4-FFF2-40B4-BE49-F238E27FC236}">
                    <a16:creationId xmlns:a16="http://schemas.microsoft.com/office/drawing/2014/main" id="{C3F8FC23-4650-4567-8BEB-9F2F041F1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8" y="1635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7" name="Line 54">
                <a:extLst>
                  <a:ext uri="{FF2B5EF4-FFF2-40B4-BE49-F238E27FC236}">
                    <a16:creationId xmlns:a16="http://schemas.microsoft.com/office/drawing/2014/main" id="{16AE8D90-2C11-4666-8AB2-96D63ABDB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0" y="1635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sp>
          <p:nvSpPr>
            <p:cNvPr id="11281" name="Text Box 55">
              <a:extLst>
                <a:ext uri="{FF2B5EF4-FFF2-40B4-BE49-F238E27FC236}">
                  <a16:creationId xmlns:a16="http://schemas.microsoft.com/office/drawing/2014/main" id="{7D88B12C-0D5F-4AC6-9DD7-20711A7C8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19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autoUpdateAnimBg="0"/>
      <p:bldP spid="81924" grpId="0" autoUpdateAnimBg="0"/>
      <p:bldP spid="81925" grpId="0" autoUpdateAnimBg="0"/>
      <p:bldP spid="81926" grpId="0" autoUpdateAnimBg="0"/>
      <p:bldP spid="81927" grpId="0" autoUpdateAnimBg="0"/>
      <p:bldP spid="8193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50CB6FB9-82CE-4215-8BF5-9AB3A2B08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Derrota y partición en 1945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7285" name="Text Box 5">
            <a:extLst>
              <a:ext uri="{FF2B5EF4-FFF2-40B4-BE49-F238E27FC236}">
                <a16:creationId xmlns:a16="http://schemas.microsoft.com/office/drawing/2014/main" id="{A91AD496-6530-47C5-A14A-8BB8F2801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049963"/>
            <a:ext cx="80010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1949: EEUU, UK y F crean la RFA (Gu. Fría)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14340" name="Picture 9">
            <a:extLst>
              <a:ext uri="{FF2B5EF4-FFF2-40B4-BE49-F238E27FC236}">
                <a16:creationId xmlns:a16="http://schemas.microsoft.com/office/drawing/2014/main" id="{D8457345-C400-4C51-A57D-2E3AD2403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8388"/>
            <a:ext cx="56388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5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CD398391-5D10-400C-80E2-0643C4030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La gran sorpresa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A7203902-1B50-4AD0-8ADE-8A713132E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Expectativa: fracaso de la nueva República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CABAD1C-AA5D-4F38-B924-5630E67BD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908175"/>
            <a:ext cx="85344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Fantasma de Weimar, principal temor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era eternizar la partición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Encuesta de 1949: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- &gt;50% de acuerdo con “</a:t>
            </a:r>
            <a:r>
              <a:rPr lang="es-MX" altLang="es-MX" sz="3200" b="0" dirty="0" err="1">
                <a:latin typeface="Calibri"/>
                <a:cs typeface="Calibri"/>
              </a:rPr>
              <a:t>Nac</a:t>
            </a:r>
            <a:r>
              <a:rPr lang="es-MX" altLang="es-MX" sz="3200" b="0" dirty="0">
                <a:latin typeface="Calibri"/>
                <a:cs typeface="Calibri"/>
              </a:rPr>
              <a:t>. Soc. fue una buena idea mal llevada a cabo”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- margen 2-a-1 pro “gobierno que garantice éxito </a:t>
            </a:r>
            <a:r>
              <a:rPr lang="es-MX" altLang="es-MX" sz="3200" b="0" dirty="0" err="1">
                <a:latin typeface="Calibri"/>
                <a:cs typeface="Calibri"/>
              </a:rPr>
              <a:t>econ.</a:t>
            </a:r>
            <a:r>
              <a:rPr lang="es-MX" altLang="es-MX" sz="3200" b="0" dirty="0">
                <a:latin typeface="Calibri"/>
                <a:cs typeface="Calibri"/>
              </a:rPr>
              <a:t> y seguridad” vs “garantice libertad política” 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16FB8AA-EEEC-49B2-A968-5971F7A8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5868988"/>
            <a:ext cx="8534400" cy="58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altLang="es-MX" sz="3200" b="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Alemania/Japón vs Irak/Afganistán</a:t>
            </a:r>
            <a:endParaRPr lang="es-ES" altLang="es-MX" sz="3200" b="0" dirty="0">
              <a:solidFill>
                <a:schemeClr val="bg1">
                  <a:lumMod val="9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6" grpId="0" autoUpdateAnimBg="0"/>
      <p:bldP spid="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2D5ABB77-0512-44EE-B986-FC11EE246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(1949)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98308" name="Text Box 4">
            <a:extLst>
              <a:ext uri="{FF2B5EF4-FFF2-40B4-BE49-F238E27FC236}">
                <a16:creationId xmlns:a16="http://schemas.microsoft.com/office/drawing/2014/main" id="{F9DF445D-0CB5-4ED8-966B-EEF7876F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Muchos poderes en manos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de los </a:t>
            </a:r>
            <a:r>
              <a:rPr lang="es-MX" altLang="es-MX" sz="3200" b="0" i="1">
                <a:latin typeface="Calibri" panose="020F0502020204030204" pitchFamily="34" charset="0"/>
                <a:cs typeface="Times New Roman" panose="02020603050405020304" pitchFamily="18" charset="0"/>
              </a:rPr>
              <a:t>Landtag</a:t>
            </a:r>
            <a:r>
              <a:rPr lang="es-MX" altLang="es-MX" sz="3200" b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altLang="es-MX" sz="3200" b="0">
                <a:latin typeface="Calibri" panose="020F0502020204030204" pitchFamily="34" charset="0"/>
              </a:rPr>
              <a:t>(educación,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salud, policía...)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Hasta 1990 eran 10,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</a:t>
            </a:r>
            <a:r>
              <a:rPr lang="es-MX" altLang="es-MX" sz="3200" b="0">
                <a:latin typeface="Calibri" panose="020F0502020204030204" pitchFamily="34" charset="0"/>
                <a:cs typeface="Times New Roman" panose="02020603050405020304" pitchFamily="18" charset="0"/>
              </a:rPr>
              <a:t>hoy son 16 </a:t>
            </a:r>
            <a:r>
              <a:rPr lang="es-MX" altLang="es-MX" sz="3200" b="0" i="1">
                <a:latin typeface="Calibri" panose="020F0502020204030204" pitchFamily="34" charset="0"/>
                <a:cs typeface="Times New Roman" panose="02020603050405020304" pitchFamily="18" charset="0"/>
              </a:rPr>
              <a:t>Länder</a:t>
            </a:r>
            <a:r>
              <a:rPr lang="es-ES" altLang="es-MX" sz="3200" b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98309" name="Text Box 5">
            <a:extLst>
              <a:ext uri="{FF2B5EF4-FFF2-40B4-BE49-F238E27FC236}">
                <a16:creationId xmlns:a16="http://schemas.microsoft.com/office/drawing/2014/main" id="{65FC706E-568B-458A-8B3F-CCA68228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9275"/>
            <a:ext cx="8534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Presidente ceremonial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(como F-III, F-IV e Italia)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elegido c/5 años por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</a:t>
            </a:r>
            <a:r>
              <a:rPr lang="es-MX" altLang="es-MX" sz="3200" b="0" i="1">
                <a:latin typeface="Calibri" panose="020F0502020204030204" pitchFamily="34" charset="0"/>
              </a:rPr>
              <a:t>Bundestag</a:t>
            </a:r>
            <a:r>
              <a:rPr lang="es-MX" altLang="es-MX" sz="3200" b="0">
                <a:latin typeface="Calibri" panose="020F0502020204030204" pitchFamily="34" charset="0"/>
              </a:rPr>
              <a:t> + igual núm. de legisladores estatales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16389" name="Picture 6" descr="C:\Documents and Settings\emagar\Mis documentos\Mis imágenes\deutschland-polit.jpg">
            <a:extLst>
              <a:ext uri="{FF2B5EF4-FFF2-40B4-BE49-F238E27FC236}">
                <a16:creationId xmlns:a16="http://schemas.microsoft.com/office/drawing/2014/main" id="{21713C25-1C57-4BA7-9B83-83981A1F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1143000"/>
            <a:ext cx="3222625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 autoUpdateAnimBg="0"/>
      <p:bldP spid="98309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12359</TotalTime>
  <Words>1833</Words>
  <Application>Microsoft Office PowerPoint</Application>
  <PresentationFormat>Presentación en pantalla (4:3)</PresentationFormat>
  <Paragraphs>287</Paragraphs>
  <Slides>60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1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957</cp:revision>
  <cp:lastPrinted>2002-09-26T15:59:05Z</cp:lastPrinted>
  <dcterms:created xsi:type="dcterms:W3CDTF">2002-09-05T11:41:11Z</dcterms:created>
  <dcterms:modified xsi:type="dcterms:W3CDTF">2022-09-12T16:26:57Z</dcterms:modified>
</cp:coreProperties>
</file>